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6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7.xml" ContentType="application/vnd.openxmlformats-officedocument.drawingml.chartshapes+xml"/>
  <Override PartName="/ppt/charts/chart24.xml" ContentType="application/vnd.openxmlformats-officedocument.drawingml.chart+xml"/>
  <Override PartName="/ppt/drawings/drawing8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556" r:id="rId2"/>
  </p:sldMasterIdLst>
  <p:notesMasterIdLst>
    <p:notesMasterId r:id="rId49"/>
  </p:notesMasterIdLst>
  <p:handoutMasterIdLst>
    <p:handoutMasterId r:id="rId50"/>
  </p:handoutMasterIdLst>
  <p:sldIdLst>
    <p:sldId id="307" r:id="rId3"/>
    <p:sldId id="495" r:id="rId4"/>
    <p:sldId id="344" r:id="rId5"/>
    <p:sldId id="470" r:id="rId6"/>
    <p:sldId id="469" r:id="rId7"/>
    <p:sldId id="390" r:id="rId8"/>
    <p:sldId id="395" r:id="rId9"/>
    <p:sldId id="396" r:id="rId10"/>
    <p:sldId id="397" r:id="rId11"/>
    <p:sldId id="399" r:id="rId12"/>
    <p:sldId id="400" r:id="rId13"/>
    <p:sldId id="401" r:id="rId14"/>
    <p:sldId id="402" r:id="rId15"/>
    <p:sldId id="403" r:id="rId16"/>
    <p:sldId id="404" r:id="rId17"/>
    <p:sldId id="490" r:id="rId18"/>
    <p:sldId id="453" r:id="rId19"/>
    <p:sldId id="494" r:id="rId20"/>
    <p:sldId id="406" r:id="rId21"/>
    <p:sldId id="376" r:id="rId22"/>
    <p:sldId id="484" r:id="rId23"/>
    <p:sldId id="379" r:id="rId24"/>
    <p:sldId id="471" r:id="rId25"/>
    <p:sldId id="374" r:id="rId26"/>
    <p:sldId id="372" r:id="rId27"/>
    <p:sldId id="473" r:id="rId28"/>
    <p:sldId id="412" r:id="rId29"/>
    <p:sldId id="475" r:id="rId30"/>
    <p:sldId id="476" r:id="rId31"/>
    <p:sldId id="348" r:id="rId32"/>
    <p:sldId id="480" r:id="rId33"/>
    <p:sldId id="370" r:id="rId34"/>
    <p:sldId id="485" r:id="rId35"/>
    <p:sldId id="386" r:id="rId36"/>
    <p:sldId id="483" r:id="rId37"/>
    <p:sldId id="389" r:id="rId38"/>
    <p:sldId id="486" r:id="rId39"/>
    <p:sldId id="452" r:id="rId40"/>
    <p:sldId id="451" r:id="rId41"/>
    <p:sldId id="492" r:id="rId42"/>
    <p:sldId id="493" r:id="rId43"/>
    <p:sldId id="423" r:id="rId44"/>
    <p:sldId id="487" r:id="rId45"/>
    <p:sldId id="466" r:id="rId46"/>
    <p:sldId id="465" r:id="rId47"/>
    <p:sldId id="496" r:id="rId48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43"/>
    <a:srgbClr val="5CC49C"/>
    <a:srgbClr val="A6ECCC"/>
    <a:srgbClr val="E24E3E"/>
    <a:srgbClr val="FF33CC"/>
    <a:srgbClr val="5B93C5"/>
    <a:srgbClr val="00FFFF"/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6" autoAdjust="0"/>
    <p:restoredTop sz="94707" autoAdjust="0"/>
  </p:normalViewPr>
  <p:slideViewPr>
    <p:cSldViewPr>
      <p:cViewPr varScale="1">
        <p:scale>
          <a:sx n="92" d="100"/>
          <a:sy n="92" d="100"/>
        </p:scale>
        <p:origin x="1326" y="90"/>
      </p:cViewPr>
      <p:guideLst>
        <p:guide orient="horz" pos="2160"/>
        <p:guide pos="2880"/>
        <p:guide orient="horz" pos="22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93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424991941121654E-2"/>
          <c:y val="0.20855730177370235"/>
          <c:w val="0.41986911744438699"/>
          <c:h val="0.718654108854884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C00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78-45C8-8DC8-18632566DEF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78-45C8-8DC8-18632566DEF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78-45C8-8DC8-18632566DEFC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78-45C8-8DC8-18632566DEFC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78-45C8-8DC8-18632566DEFC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78-45C8-8DC8-18632566DEFC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278-45C8-8DC8-18632566DEFC}"/>
              </c:ext>
            </c:extLst>
          </c:dPt>
          <c:dPt>
            <c:idx val="7"/>
            <c:bubble3D val="0"/>
            <c:spPr>
              <a:solidFill>
                <a:srgbClr val="F79443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278-45C8-8DC8-18632566DEFC}"/>
              </c:ext>
            </c:extLst>
          </c:dPt>
          <c:dLbls>
            <c:dLbl>
              <c:idx val="0"/>
              <c:layout>
                <c:manualLayout>
                  <c:x val="3.9541043681177709E-2"/>
                  <c:y val="7.13499732655542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967348282649947E-2"/>
                  <c:y val="-7.381031717126318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4960286047649182E-2"/>
                  <c:y val="-5.90482537370105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4845546967943627E-2"/>
                  <c:y val="-7.38103171712632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03795284141206E-2"/>
                  <c:y val="-8.36516927940982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3203888677061864E-2"/>
                  <c:y val="-0.1131758196626035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6372466179119821E-2"/>
                  <c:y val="-0.130398227002564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5419242366471417E-2"/>
                  <c:y val="-0.155001666059652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Акцизы</c:v>
                </c:pt>
                <c:pt idx="5">
                  <c:v>Государственная пошлина</c:v>
                </c:pt>
                <c:pt idx="6">
                  <c:v>Доходы от продажи материальных и нематериальных активов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520617</c:v>
                </c:pt>
                <c:pt idx="1">
                  <c:v>66363</c:v>
                </c:pt>
                <c:pt idx="2">
                  <c:v>31089</c:v>
                </c:pt>
                <c:pt idx="3">
                  <c:v>33409</c:v>
                </c:pt>
                <c:pt idx="4">
                  <c:v>37051</c:v>
                </c:pt>
                <c:pt idx="5">
                  <c:v>12070.1</c:v>
                </c:pt>
                <c:pt idx="6">
                  <c:v>25735.4</c:v>
                </c:pt>
                <c:pt idx="7">
                  <c:v>3186.5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278-45C8-8DC8-18632566D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373">
          <a:noFill/>
        </a:ln>
      </c:spPr>
    </c:plotArea>
    <c:legend>
      <c:legendPos val="b"/>
      <c:layout>
        <c:manualLayout>
          <c:xMode val="edge"/>
          <c:yMode val="edge"/>
          <c:x val="0.53777198227947443"/>
          <c:y val="2.9386734383523943E-2"/>
          <c:w val="0.45234275680023112"/>
          <c:h val="0.94550814195435873"/>
        </c:manualLayout>
      </c:layout>
      <c:overlay val="0"/>
      <c:spPr>
        <a:noFill/>
        <a:ln w="2525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54650756220058E-2"/>
          <c:y val="3.7308888755950197E-2"/>
          <c:w val="0.98814534924377995"/>
          <c:h val="0.82357409005836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 w="25284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472BF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86-4CEB-B2EA-86FEB4ECFE5B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86-4CEB-B2EA-86FEB4ECFE5B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86-4CEB-B2EA-86FEB4ECFE5B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86-4CEB-B2EA-86FEB4ECFE5B}"/>
              </c:ext>
            </c:extLst>
          </c:dPt>
          <c:dLbls>
            <c:dLbl>
              <c:idx val="0"/>
              <c:layout>
                <c:manualLayout>
                  <c:x val="6.0744115413819289E-3"/>
                  <c:y val="-6.5877519685447805E-2"/>
                </c:manualLayout>
              </c:layout>
              <c:spPr>
                <a:noFill/>
                <a:ln w="25284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6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F86-4CEB-B2EA-86FEB4ECFE5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148823082763858E-2"/>
                  <c:y val="-9.8816279528171735E-2"/>
                </c:manualLayout>
              </c:layout>
              <c:spPr>
                <a:noFill/>
                <a:ln w="25284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6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F86-4CEB-B2EA-86FEB4ECFE5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5930144267274107E-3"/>
                  <c:y val="-7.4112209646128788E-2"/>
                </c:manualLayout>
              </c:layout>
              <c:spPr>
                <a:noFill/>
                <a:ln w="25284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6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86-4CEB-B2EA-86FEB4ECFE5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223234624145674E-2"/>
                  <c:y val="-7.4112209646128857E-2"/>
                </c:manualLayout>
              </c:layout>
              <c:spPr>
                <a:noFill/>
                <a:ln w="25284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6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F86-4CEB-B2EA-86FEB4ECFE5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28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3" b="1" i="0" u="none" strike="noStrike" kern="1200" baseline="0">
                    <a:solidFill>
                      <a:schemeClr val="lt1"/>
                    </a:solidFill>
                    <a:latin typeface="Georgia" panose="02040502050405020303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 (План)</c:v>
                </c:pt>
                <c:pt idx="1">
                  <c:v>2023 г. (План)</c:v>
                </c:pt>
                <c:pt idx="2">
                  <c:v>2024 г. (План)</c:v>
                </c:pt>
                <c:pt idx="3">
                  <c:v>2025 г. (План)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19023.5</c:v>
                </c:pt>
                <c:pt idx="1">
                  <c:v>25735.4</c:v>
                </c:pt>
                <c:pt idx="2">
                  <c:v>3786.5</c:v>
                </c:pt>
                <c:pt idx="3">
                  <c:v>3786.5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F86-4CEB-B2EA-86FEB4ECF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90423200"/>
        <c:axId val="190423760"/>
      </c:barChart>
      <c:catAx>
        <c:axId val="190423200"/>
        <c:scaling>
          <c:orientation val="minMax"/>
        </c:scaling>
        <c:delete val="0"/>
        <c:axPos val="b"/>
        <c:majorGridlines>
          <c:spPr>
            <a:ln w="948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48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1" i="0" u="none" strike="noStrike" kern="1200" cap="none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0423760"/>
        <c:crosses val="autoZero"/>
        <c:auto val="1"/>
        <c:lblAlgn val="ctr"/>
        <c:lblOffset val="100"/>
        <c:noMultiLvlLbl val="0"/>
      </c:catAx>
      <c:valAx>
        <c:axId val="190423760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190423200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54650756220058E-2"/>
          <c:y val="3.7308888755950197E-2"/>
          <c:w val="0.98814534924377995"/>
          <c:h val="0.82357409005836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 w="25284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472BF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71-474E-B478-FA28A60C8825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71-474E-B478-FA28A60C8825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71-474E-B478-FA28A60C8825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71-474E-B478-FA28A60C8825}"/>
              </c:ext>
            </c:extLst>
          </c:dPt>
          <c:dLbls>
            <c:dLbl>
              <c:idx val="0"/>
              <c:layout>
                <c:manualLayout>
                  <c:x val="6.0744115413819289E-3"/>
                  <c:y val="-6.5877519685447805E-2"/>
                </c:manualLayout>
              </c:layout>
              <c:spPr>
                <a:noFill/>
                <a:ln w="25284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6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C71-474E-B478-FA28A60C882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148823082763858E-2"/>
                  <c:y val="-9.8816279528171735E-2"/>
                </c:manualLayout>
              </c:layout>
              <c:spPr>
                <a:noFill/>
                <a:ln w="25284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6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71-474E-B478-FA28A60C882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5930144267274107E-3"/>
                  <c:y val="-7.4112209646128788E-2"/>
                </c:manualLayout>
              </c:layout>
              <c:spPr>
                <a:noFill/>
                <a:ln w="25284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6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71-474E-B478-FA28A60C882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223234624145674E-2"/>
                  <c:y val="-7.4112209646128857E-2"/>
                </c:manualLayout>
              </c:layout>
              <c:spPr>
                <a:noFill/>
                <a:ln w="25284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6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C71-474E-B478-FA28A60C882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28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3" b="1" i="0" u="none" strike="noStrike" kern="1200" baseline="0">
                    <a:solidFill>
                      <a:schemeClr val="lt1"/>
                    </a:solidFill>
                    <a:latin typeface="Georgia" panose="02040502050405020303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 (План)</c:v>
                </c:pt>
                <c:pt idx="1">
                  <c:v>2023 г. (План)</c:v>
                </c:pt>
                <c:pt idx="2">
                  <c:v>2024 г. (План)</c:v>
                </c:pt>
                <c:pt idx="3">
                  <c:v>2025 г. (План)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5418.4</c:v>
                </c:pt>
                <c:pt idx="1">
                  <c:v>1872.4</c:v>
                </c:pt>
                <c:pt idx="2">
                  <c:v>1872.4</c:v>
                </c:pt>
                <c:pt idx="3">
                  <c:v>1872.4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C71-474E-B478-FA28A60C8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91020800"/>
        <c:axId val="191021360"/>
      </c:barChart>
      <c:catAx>
        <c:axId val="191020800"/>
        <c:scaling>
          <c:orientation val="minMax"/>
        </c:scaling>
        <c:delete val="0"/>
        <c:axPos val="b"/>
        <c:majorGridlines>
          <c:spPr>
            <a:ln w="948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48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1" i="0" u="none" strike="noStrike" kern="1200" cap="none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1021360"/>
        <c:crosses val="autoZero"/>
        <c:auto val="1"/>
        <c:lblAlgn val="ctr"/>
        <c:lblOffset val="100"/>
        <c:noMultiLvlLbl val="0"/>
      </c:catAx>
      <c:valAx>
        <c:axId val="1910213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91020800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38553915151802E-3"/>
          <c:y val="1.5117437628003872E-2"/>
          <c:w val="0.63036504991405895"/>
          <c:h val="0.94870621389179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FC000"/>
              </a:solidFill>
              <a:ln w="25272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12-4118-9DE3-EE9B5A57D791}"/>
              </c:ext>
            </c:extLst>
          </c:dPt>
          <c:dPt>
            <c:idx val="1"/>
            <c:bubble3D val="0"/>
            <c:explosion val="3"/>
            <c:spPr>
              <a:solidFill>
                <a:srgbClr val="5B93C5"/>
              </a:solidFill>
              <a:ln w="25272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12-4118-9DE3-EE9B5A57D791}"/>
              </c:ext>
            </c:extLst>
          </c:dPt>
          <c:dPt>
            <c:idx val="2"/>
            <c:bubble3D val="0"/>
            <c:explosion val="2"/>
            <c:spPr>
              <a:solidFill>
                <a:srgbClr val="92D050"/>
              </a:solidFill>
              <a:ln w="25272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512-4118-9DE3-EE9B5A57D791}"/>
              </c:ext>
            </c:extLst>
          </c:dPt>
          <c:dLbls>
            <c:dLbl>
              <c:idx val="1"/>
              <c:layout>
                <c:manualLayout>
                  <c:x val="-0.14205495668802864"/>
                  <c:y val="-0.176400712935332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923825568291738E-2"/>
                  <c:y val="-4.11260216214490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477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Дотации- 383 825 тыс. руб.</c:v>
                </c:pt>
                <c:pt idx="1">
                  <c:v>Субсидии - 111 633,9 тыс. руб.</c:v>
                </c:pt>
                <c:pt idx="2">
                  <c:v>Субвенции- 749 232,9 тыс. руб.</c:v>
                </c:pt>
                <c:pt idx="3">
                  <c:v>Иные межбюджетные трансферты 2 760,4 тыс. руб.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383825</c:v>
                </c:pt>
                <c:pt idx="1">
                  <c:v>111633.9</c:v>
                </c:pt>
                <c:pt idx="2">
                  <c:v>749232.9</c:v>
                </c:pt>
                <c:pt idx="3" formatCode="General">
                  <c:v>2760.4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512-4118-9DE3-EE9B5A57D7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36">
          <a:noFill/>
        </a:ln>
      </c:spPr>
    </c:plotArea>
    <c:legend>
      <c:legendPos val="r"/>
      <c:layout>
        <c:manualLayout>
          <c:xMode val="edge"/>
          <c:yMode val="edge"/>
          <c:x val="0.62195911258835979"/>
          <c:y val="5.3948326771653531E-2"/>
          <c:w val="0.36907229285950077"/>
          <c:h val="0.70700691731330578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8.1815042930037246E-2"/>
          <c:w val="0.99510425526489765"/>
          <c:h val="0.9122411278561011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EC0DC"/>
            </a:solidFill>
            <a:ln w="10884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DB-4B26-9AE8-86D44B0F3384}"/>
              </c:ext>
            </c:extLst>
          </c:dPt>
          <c:dPt>
            <c:idx val="1"/>
            <c:invertIfNegative val="0"/>
            <c:bubble3D val="0"/>
            <c:spPr>
              <a:solidFill>
                <a:srgbClr val="0472BF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DB-4B26-9AE8-86D44B0F3384}"/>
              </c:ext>
            </c:extLst>
          </c:dPt>
          <c:dPt>
            <c:idx val="2"/>
            <c:invertIfNegative val="0"/>
            <c:bubble3D val="0"/>
            <c:spPr>
              <a:solidFill>
                <a:srgbClr val="F79443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DB-4B26-9AE8-86D44B0F3384}"/>
              </c:ext>
            </c:extLst>
          </c:dPt>
          <c:dPt>
            <c:idx val="3"/>
            <c:invertIfNegative val="0"/>
            <c:bubble3D val="0"/>
            <c:spPr>
              <a:solidFill>
                <a:srgbClr val="66CCFF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DB-4B26-9AE8-86D44B0F3384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1DB-4B26-9AE8-86D44B0F3384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1DB-4B26-9AE8-86D44B0F3384}"/>
              </c:ext>
            </c:extLst>
          </c:dPt>
          <c:dPt>
            <c:idx val="6"/>
            <c:invertIfNegative val="0"/>
            <c:bubble3D val="0"/>
            <c:spPr>
              <a:solidFill>
                <a:srgbClr val="00FFFF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1DB-4B26-9AE8-86D44B0F3384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1DB-4B26-9AE8-86D44B0F3384}"/>
              </c:ext>
            </c:extLst>
          </c:dPt>
          <c:dPt>
            <c:idx val="8"/>
            <c:invertIfNegative val="0"/>
            <c:bubble3D val="0"/>
            <c:spPr>
              <a:solidFill>
                <a:srgbClr val="FF66FF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1DB-4B26-9AE8-86D44B0F3384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1DB-4B26-9AE8-86D44B0F3384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1DB-4B26-9AE8-86D44B0F3384}"/>
              </c:ext>
            </c:extLst>
          </c:dPt>
          <c:dLbls>
            <c:dLbl>
              <c:idx val="0"/>
              <c:layout>
                <c:manualLayout>
                  <c:x val="1.362857009737688E-2"/>
                  <c:y val="-2.0830807217892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DB-4B26-9AE8-86D44B0F33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246983180356867E-2"/>
                  <c:y val="-4.666424159584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1DB-4B26-9AE8-86D44B0F33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396930642072342E-3"/>
                  <c:y val="-2.2203669853768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1DB-4B26-9AE8-86D44B0F33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0705075851785239E-3"/>
                  <c:y val="-2.3362626546681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1DB-4B26-9AE8-86D44B0F33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755760381777359E-2"/>
                  <c:y val="-2.548562289088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1DB-4B26-9AE8-86D44B0F33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167846992498718E-2"/>
                  <c:y val="-2.7377120559089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1DB-4B26-9AE8-86D44B0F33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4808556411474951E-3"/>
                  <c:y val="-3.3710805680539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1DB-4B26-9AE8-86D44B0F33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908417257383846E-3"/>
                  <c:y val="-3.4113118672665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1DB-4B26-9AE8-86D44B0F33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1669251498965487E-2"/>
                  <c:y val="-3.732775590551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1DB-4B26-9AE8-86D44B0F33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351746824924792E-2"/>
                  <c:y val="-3.8475815523059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1DB-4B26-9AE8-86D44B0F33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8.6736537766535209E-3"/>
                  <c:y val="-3.4433527840269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01DB-4B26-9AE8-86D44B0F33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2.8912179255510323E-3"/>
                  <c:y val="-2.0089285714285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01DB-4B26-9AE8-86D44B0F338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1769">
                <a:noFill/>
              </a:ln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Развитие системы образования </c:v>
                </c:pt>
                <c:pt idx="1">
                  <c:v>Развитие и модернизация жилищно-коммунального и дорожного хозяйства  </c:v>
                </c:pt>
                <c:pt idx="2">
                  <c:v>Развитие культуры  </c:v>
                </c:pt>
                <c:pt idx="3">
                  <c:v>Развитие и обеспечение эффективности деятельности администрации </c:v>
                </c:pt>
                <c:pt idx="4">
                  <c:v>Развитие физической культуры и спорта </c:v>
                </c:pt>
                <c:pt idx="5">
                  <c:v>Социальная поддержка населения  </c:v>
                </c:pt>
                <c:pt idx="6">
                  <c:v>Управление муниципальной собственностью </c:v>
                </c:pt>
                <c:pt idx="7">
                  <c:v>Развитие молодежной политики </c:v>
                </c:pt>
                <c:pt idx="8">
                  <c:v>Управление муниципальными финансами </c:v>
                </c:pt>
                <c:pt idx="9">
                  <c:v>Формирование современной городской среды</c:v>
                </c:pt>
                <c:pt idx="10">
                  <c:v>Обеспечение безопасности жизнедеятельности населения 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1091384.6000000001</c:v>
                </c:pt>
                <c:pt idx="1">
                  <c:v>353330.9</c:v>
                </c:pt>
                <c:pt idx="2">
                  <c:v>157726.5</c:v>
                </c:pt>
                <c:pt idx="3">
                  <c:v>79343.899999999994</c:v>
                </c:pt>
                <c:pt idx="4">
                  <c:v>75305.899999999994</c:v>
                </c:pt>
                <c:pt idx="5">
                  <c:v>53203.7</c:v>
                </c:pt>
                <c:pt idx="6">
                  <c:v>105910.9</c:v>
                </c:pt>
                <c:pt idx="7">
                  <c:v>19420</c:v>
                </c:pt>
                <c:pt idx="8">
                  <c:v>13664.3</c:v>
                </c:pt>
                <c:pt idx="9">
                  <c:v>439.4</c:v>
                </c:pt>
                <c:pt idx="10">
                  <c:v>9696.5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17-01DB-4B26-9AE8-86D44B0F3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91025280"/>
        <c:axId val="191025840"/>
        <c:axId val="190193344"/>
      </c:bar3DChart>
      <c:catAx>
        <c:axId val="191025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025840"/>
        <c:crosses val="autoZero"/>
        <c:auto val="1"/>
        <c:lblAlgn val="ctr"/>
        <c:lblOffset val="100"/>
        <c:noMultiLvlLbl val="0"/>
      </c:catAx>
      <c:valAx>
        <c:axId val="19102584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91025280"/>
        <c:crosses val="autoZero"/>
        <c:crossBetween val="between"/>
      </c:valAx>
      <c:serAx>
        <c:axId val="190193344"/>
        <c:scaling>
          <c:orientation val="minMax"/>
        </c:scaling>
        <c:delete val="1"/>
        <c:axPos val="b"/>
        <c:majorTickMark val="out"/>
        <c:minorTickMark val="none"/>
        <c:tickLblPos val="nextTo"/>
        <c:crossAx val="191025840"/>
        <c:crosses val="autoZero"/>
      </c:serAx>
      <c:spPr>
        <a:noFill/>
        <a:ln w="25489">
          <a:noFill/>
        </a:ln>
      </c:spPr>
    </c:plotArea>
    <c:legend>
      <c:legendPos val="r"/>
      <c:layout>
        <c:manualLayout>
          <c:xMode val="edge"/>
          <c:yMode val="edge"/>
          <c:x val="0.3536168069051473"/>
          <c:y val="3.9238095612593886E-2"/>
          <c:w val="0.64300110309500857"/>
          <c:h val="0.5790204547883467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25">
          <a:noFill/>
        </a:ln>
      </c:spPr>
    </c:sideWall>
    <c:backWall>
      <c:thickness val="0"/>
      <c:spPr>
        <a:noFill/>
        <a:ln w="25325">
          <a:noFill/>
        </a:ln>
      </c:spPr>
    </c:backWall>
    <c:plotArea>
      <c:layout>
        <c:manualLayout>
          <c:layoutTarget val="inner"/>
          <c:xMode val="edge"/>
          <c:yMode val="edge"/>
          <c:x val="0.1620845602651155"/>
          <c:y val="0.19785847207453139"/>
          <c:w val="0.75320579477635174"/>
          <c:h val="0.435755286449653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>
                <a:alpha val="9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99-40CA-A931-EA7336A2C915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>
                  <a:alpha val="97255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99-40CA-A931-EA7336A2C915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99-40CA-A931-EA7336A2C915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299-40CA-A931-EA7336A2C915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>
                  <a:alpha val="98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299-40CA-A931-EA7336A2C915}"/>
              </c:ext>
            </c:extLst>
          </c:dPt>
          <c:dLbls>
            <c:dLbl>
              <c:idx val="0"/>
              <c:layout>
                <c:manualLayout>
                  <c:x val="4.1326531774407826E-3"/>
                  <c:y val="-4.4557956502278936E-2"/>
                </c:manualLayout>
              </c:layout>
              <c:spPr>
                <a:noFill/>
                <a:ln w="29938">
                  <a:noFill/>
                </a:ln>
              </c:spPr>
              <c:txPr>
                <a:bodyPr wrap="square" lIns="38100" tIns="19050" rIns="38100" bIns="360000" anchor="t" anchorCtr="1">
                  <a:spAutoFit/>
                </a:bodyPr>
                <a:lstStyle/>
                <a:p>
                  <a:pPr>
                    <a:defRPr sz="1886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299-40CA-A931-EA7336A2C91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4.1326531774407826E-3"/>
                  <c:y val="-3.3948919239831572E-2"/>
                </c:manualLayout>
              </c:layout>
              <c:spPr>
                <a:noFill/>
                <a:ln w="29938">
                  <a:noFill/>
                </a:ln>
              </c:spPr>
              <c:txPr>
                <a:bodyPr wrap="square" lIns="38100" tIns="19050" rIns="38100" bIns="360000" anchor="t" anchorCtr="1">
                  <a:spAutoFit/>
                </a:bodyPr>
                <a:lstStyle/>
                <a:p>
                  <a:pPr>
                    <a:defRPr sz="1886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299-40CA-A931-EA7336A2C91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-5.5102042365877775E-3"/>
                  <c:y val="-2.9705304334852627E-2"/>
                </c:manualLayout>
              </c:layout>
              <c:spPr>
                <a:noFill/>
                <a:ln w="29938">
                  <a:noFill/>
                </a:ln>
              </c:spPr>
              <c:txPr>
                <a:bodyPr wrap="square" lIns="38100" tIns="19050" rIns="38100" bIns="360000" anchor="t" anchorCtr="1">
                  <a:spAutoFit/>
                </a:bodyPr>
                <a:lstStyle/>
                <a:p>
                  <a:pPr>
                    <a:defRPr sz="1886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299-40CA-A931-EA7336A2C91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1.3775510591469444E-3"/>
                  <c:y val="-4.8801571407257882E-2"/>
                </c:manualLayout>
              </c:layout>
              <c:spPr>
                <a:noFill/>
                <a:ln w="29938">
                  <a:noFill/>
                </a:ln>
              </c:spPr>
              <c:txPr>
                <a:bodyPr wrap="square" lIns="38100" tIns="19050" rIns="38100" bIns="360000" anchor="t" anchorCtr="1">
                  <a:spAutoFit/>
                </a:bodyPr>
                <a:lstStyle/>
                <a:p>
                  <a:pPr>
                    <a:defRPr sz="1886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299-40CA-A931-EA7336A2C91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 w="29938">
                <a:noFill/>
              </a:ln>
            </c:spPr>
            <c:txPr>
              <a:bodyPr wrap="square" lIns="38100" tIns="19050" rIns="38100" bIns="360000" anchor="t" anchorCtr="1">
                <a:spAutoFit/>
              </a:bodyPr>
              <a:lstStyle/>
              <a:p>
                <a:pPr>
                  <a:defRPr sz="1886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2022 г. 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95069.7</c:v>
                </c:pt>
                <c:pt idx="1">
                  <c:v>79343.899999999994</c:v>
                </c:pt>
                <c:pt idx="2">
                  <c:v>81862.399999999994</c:v>
                </c:pt>
                <c:pt idx="3">
                  <c:v>80472.7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A-3299-40CA-A931-EA7336A2C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238128"/>
        <c:axId val="187237008"/>
        <c:axId val="191474960"/>
      </c:bar3DChart>
      <c:catAx>
        <c:axId val="18723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264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41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237008"/>
        <c:crosses val="autoZero"/>
        <c:auto val="1"/>
        <c:lblAlgn val="ctr"/>
        <c:lblOffset val="100"/>
        <c:noMultiLvlLbl val="0"/>
      </c:catAx>
      <c:valAx>
        <c:axId val="187237008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187238128"/>
        <c:crosses val="autoZero"/>
        <c:crossBetween val="between"/>
      </c:valAx>
      <c:serAx>
        <c:axId val="191474960"/>
        <c:scaling>
          <c:orientation val="minMax"/>
        </c:scaling>
        <c:delete val="1"/>
        <c:axPos val="b"/>
        <c:majorTickMark val="out"/>
        <c:minorTickMark val="none"/>
        <c:tickLblPos val="nextTo"/>
        <c:crossAx val="187237008"/>
        <c:crosses val="autoZero"/>
      </c:serAx>
      <c:spPr>
        <a:noFill/>
        <a:ln w="2993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54">
          <a:noFill/>
        </a:ln>
      </c:spPr>
    </c:sideWall>
    <c:backWall>
      <c:thickness val="0"/>
      <c:spPr>
        <a:noFill/>
        <a:ln w="25354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3112160123990374"/>
          <c:w val="0.96048524664647061"/>
          <c:h val="0.75815158328622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>
                <a:alpha val="9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E0-4A22-83C7-EF52B0076B1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>
                  <a:alpha val="98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E0-4A22-83C7-EF52B0076B13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8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E0-4A22-83C7-EF52B0076B13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8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CE0-4A22-83C7-EF52B0076B13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CE0-4A22-83C7-EF52B0076B13}"/>
              </c:ext>
            </c:extLst>
          </c:dPt>
          <c:dLbls>
            <c:dLbl>
              <c:idx val="0"/>
              <c:layout>
                <c:manualLayout>
                  <c:x val="2.126490466509149E-2"/>
                  <c:y val="-3.71768874509335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309</a:t>
                    </a:r>
                    <a:r>
                      <a:rPr lang="en-US" baseline="0" dirty="0" smtClean="0"/>
                      <a:t> 219,0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CE0-4A22-83C7-EF52B0076B1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031152358462521E-2"/>
                  <c:y val="-4.3654354084916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CE0-4A22-83C7-EF52B0076B1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429621321838052E-2"/>
                  <c:y val="-5.7015805410521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CE0-4A22-83C7-EF52B0076B1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337045915414465E-2"/>
                  <c:y val="-5.3147686628574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CE0-4A22-83C7-EF52B0076B1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970721182856067E-2"/>
                  <c:y val="-2.650762094102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CE0-4A22-83C7-EF52B0076B1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115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56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309319</c:v>
                </c:pt>
                <c:pt idx="1">
                  <c:v>353330.9</c:v>
                </c:pt>
                <c:pt idx="2">
                  <c:v>222466.6</c:v>
                </c:pt>
                <c:pt idx="3">
                  <c:v>221793.8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9-5CE0-4A22-83C7-EF52B0076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027520"/>
        <c:axId val="191862848"/>
        <c:axId val="189046320"/>
      </c:bar3DChart>
      <c:catAx>
        <c:axId val="19102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7907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1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862848"/>
        <c:crosses val="autoZero"/>
        <c:auto val="1"/>
        <c:lblAlgn val="ctr"/>
        <c:lblOffset val="100"/>
        <c:noMultiLvlLbl val="0"/>
      </c:catAx>
      <c:valAx>
        <c:axId val="191862848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191027520"/>
        <c:crosses val="autoZero"/>
        <c:crossBetween val="between"/>
      </c:valAx>
      <c:serAx>
        <c:axId val="189046320"/>
        <c:scaling>
          <c:orientation val="minMax"/>
        </c:scaling>
        <c:delete val="1"/>
        <c:axPos val="b"/>
        <c:majorTickMark val="out"/>
        <c:minorTickMark val="none"/>
        <c:tickLblPos val="nextTo"/>
        <c:crossAx val="191862848"/>
        <c:crosses val="autoZero"/>
      </c:serAx>
      <c:spPr>
        <a:noFill/>
        <a:ln w="2521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70">
          <a:noFill/>
        </a:ln>
      </c:spPr>
    </c:sideWall>
    <c:backWall>
      <c:thickness val="0"/>
      <c:spPr>
        <a:noFill/>
        <a:ln w="25370">
          <a:noFill/>
        </a:ln>
      </c:spPr>
    </c:backWall>
    <c:plotArea>
      <c:layout>
        <c:manualLayout>
          <c:layoutTarget val="inner"/>
          <c:xMode val="edge"/>
          <c:yMode val="edge"/>
          <c:x val="2.5881165968460024E-3"/>
          <c:y val="0.35468809509850768"/>
          <c:w val="0.96537845721930993"/>
          <c:h val="0.3837395668007251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>
                <a:alpha val="9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EA-4321-9A22-27C4A28A8459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>
                  <a:alpha val="97255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EA-4321-9A22-27C4A28A8459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EA-4321-9A22-27C4A28A8459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EA-4321-9A22-27C4A28A8459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>
                  <a:alpha val="98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AEA-4321-9A22-27C4A28A8459}"/>
              </c:ext>
            </c:extLst>
          </c:dPt>
          <c:dLbls>
            <c:dLbl>
              <c:idx val="0"/>
              <c:layout>
                <c:manualLayout>
                  <c:x val="2.0986550743236382E-2"/>
                  <c:y val="-0.2484490269856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AEA-4321-9A22-27C4A28A845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680680410623364E-2"/>
                  <c:y val="-0.241075973952848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AEA-4321-9A22-27C4A28A845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629606776033781E-2"/>
                  <c:y val="-0.247094284903272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AEA-4321-9A22-27C4A28A845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320563709428137E-2"/>
                  <c:y val="-0.24312390364797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AEA-4321-9A22-27C4A28A845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554089709762533E-2"/>
                  <c:y val="-3.7558685446009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AEA-4321-9A22-27C4A28A845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998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3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13144.9</c:v>
                </c:pt>
                <c:pt idx="1">
                  <c:v>13664.3</c:v>
                </c:pt>
                <c:pt idx="2">
                  <c:v>14279.3</c:v>
                </c:pt>
                <c:pt idx="3">
                  <c:v>14065.1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AEA-4321-9A22-27C4A28A8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863408"/>
        <c:axId val="191866768"/>
        <c:axId val="0"/>
      </c:bar3DChart>
      <c:catAx>
        <c:axId val="19186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1214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8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866768"/>
        <c:crosses val="autoZero"/>
        <c:auto val="1"/>
        <c:lblAlgn val="ctr"/>
        <c:lblOffset val="100"/>
        <c:noMultiLvlLbl val="0"/>
      </c:catAx>
      <c:valAx>
        <c:axId val="1918667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91863408"/>
        <c:crosses val="autoZero"/>
        <c:crossBetween val="between"/>
      </c:valAx>
      <c:spPr>
        <a:noFill/>
        <a:ln w="256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66">
          <a:noFill/>
        </a:ln>
      </c:spPr>
    </c:sideWall>
    <c:backWall>
      <c:thickness val="0"/>
      <c:spPr>
        <a:noFill/>
        <a:ln w="25366">
          <a:noFill/>
        </a:ln>
      </c:spPr>
    </c:backWall>
    <c:plotArea>
      <c:layout>
        <c:manualLayout>
          <c:layoutTarget val="inner"/>
          <c:xMode val="edge"/>
          <c:yMode val="edge"/>
          <c:x val="0.10220123060566139"/>
          <c:y val="0.27355311355311357"/>
          <c:w val="0.88068901287397761"/>
          <c:h val="0.6395735917625681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>
                <a:alpha val="9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DB-49FF-ADFE-DA97835C9B43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>
                  <a:alpha val="97255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DB-49FF-ADFE-DA97835C9B43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DB-49FF-ADFE-DA97835C9B43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DB-49FF-ADFE-DA97835C9B43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>
                  <a:alpha val="98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7DB-49FF-ADFE-DA97835C9B43}"/>
              </c:ext>
            </c:extLst>
          </c:dPt>
          <c:dLbls>
            <c:dLbl>
              <c:idx val="0"/>
              <c:layout>
                <c:manualLayout>
                  <c:x val="9.0480683976975167E-3"/>
                  <c:y val="-3.7558685446009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7DB-49FF-ADFE-DA97835C9B4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5400569980812078E-3"/>
                  <c:y val="-4.2253521126760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7DB-49FF-ADFE-DA97835C9B4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914519741039951E-2"/>
                  <c:y val="-5.269947488849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7DB-49FF-ADFE-DA97835C9B4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910470085293613E-2"/>
                  <c:y val="-5.595652311429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7DB-49FF-ADFE-DA97835C9B4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16022799232616E-3"/>
                  <c:y val="-5.1643192488262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7DB-49FF-ADFE-DA97835C9B4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3066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74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79195</c:v>
                </c:pt>
                <c:pt idx="1">
                  <c:v>105910.9</c:v>
                </c:pt>
                <c:pt idx="2">
                  <c:v>15189.4</c:v>
                </c:pt>
                <c:pt idx="3">
                  <c:v>14845.1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A-C7DB-49FF-ADFE-DA97835C9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547632"/>
        <c:axId val="193548192"/>
        <c:axId val="189048192"/>
      </c:bar3DChart>
      <c:catAx>
        <c:axId val="19354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1468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4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548192"/>
        <c:crosses val="autoZero"/>
        <c:auto val="1"/>
        <c:lblAlgn val="ctr"/>
        <c:lblOffset val="100"/>
        <c:noMultiLvlLbl val="0"/>
      </c:catAx>
      <c:valAx>
        <c:axId val="19354819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93547632"/>
        <c:crosses val="autoZero"/>
        <c:crossBetween val="between"/>
      </c:valAx>
      <c:serAx>
        <c:axId val="189048192"/>
        <c:scaling>
          <c:orientation val="minMax"/>
        </c:scaling>
        <c:delete val="1"/>
        <c:axPos val="b"/>
        <c:majorTickMark val="out"/>
        <c:minorTickMark val="none"/>
        <c:tickLblPos val="nextTo"/>
        <c:crossAx val="193548192"/>
        <c:crosses val="autoZero"/>
      </c:serAx>
      <c:spPr>
        <a:noFill/>
        <a:ln w="2681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51">
          <a:noFill/>
        </a:ln>
      </c:spPr>
    </c:sideWall>
    <c:backWall>
      <c:thickness val="0"/>
      <c:spPr>
        <a:noFill/>
        <a:ln w="25351">
          <a:noFill/>
        </a:ln>
      </c:spPr>
    </c:backWall>
    <c:plotArea>
      <c:layout>
        <c:manualLayout>
          <c:layoutTarget val="inner"/>
          <c:xMode val="edge"/>
          <c:yMode val="edge"/>
          <c:x val="3.5982472848653836E-2"/>
          <c:y val="2.0751057429308443E-2"/>
          <c:w val="0.95875379838397479"/>
          <c:h val="0.8860725901723618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>
                <a:alpha val="98000"/>
              </a:srgbClr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41-41B9-9234-592EB36C32F3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>
                  <a:alpha val="97255"/>
                </a:srgb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41-41B9-9234-592EB36C32F3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7647"/>
                </a:srgb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41-41B9-9234-592EB36C32F3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7647"/>
                </a:srgb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41-41B9-9234-592EB36C32F3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>
                  <a:alpha val="98000"/>
                </a:srgb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741-41B9-9234-592EB36C32F3}"/>
              </c:ext>
            </c:extLst>
          </c:dPt>
          <c:dLbls>
            <c:dLbl>
              <c:idx val="0"/>
              <c:layout>
                <c:manualLayout>
                  <c:x val="2.4950651392687651E-2"/>
                  <c:y val="-0.12166154487515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741-41B9-9234-592EB36C32F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704073093306698E-2"/>
                  <c:y val="-0.11200550421307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741-41B9-9234-592EB36C32F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339632484296952E-2"/>
                  <c:y val="-9.7076115178232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741-41B9-9234-592EB36C32F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68542698738674E-2"/>
                  <c:y val="-0.10717769149417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741-41B9-9234-592EB36C32F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882470717163586E-3"/>
                  <c:y val="-3.3796023321917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741-41B9-9234-592EB36C32F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712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47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1023843.9</c:v>
                </c:pt>
                <c:pt idx="1">
                  <c:v>1091384.6000000001</c:v>
                </c:pt>
                <c:pt idx="2">
                  <c:v>1086583.6000000001</c:v>
                </c:pt>
                <c:pt idx="3">
                  <c:v>1105984.2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A-8741-41B9-9234-592EB36C3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9186912"/>
        <c:axId val="259187472"/>
        <c:axId val="189049440"/>
      </c:bar3DChart>
      <c:catAx>
        <c:axId val="25918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0113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73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87472"/>
        <c:crosses val="autoZero"/>
        <c:auto val="1"/>
        <c:lblAlgn val="ctr"/>
        <c:lblOffset val="100"/>
        <c:noMultiLvlLbl val="0"/>
      </c:catAx>
      <c:valAx>
        <c:axId val="259187472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259186912"/>
        <c:crosses val="autoZero"/>
        <c:crossBetween val="between"/>
      </c:valAx>
      <c:serAx>
        <c:axId val="189049440"/>
        <c:scaling>
          <c:orientation val="minMax"/>
        </c:scaling>
        <c:delete val="1"/>
        <c:axPos val="b"/>
        <c:majorTickMark val="out"/>
        <c:minorTickMark val="none"/>
        <c:tickLblPos val="nextTo"/>
        <c:crossAx val="259187472"/>
        <c:crosses val="autoZero"/>
      </c:serAx>
      <c:spPr>
        <a:noFill/>
        <a:ln w="22731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127000">
        <a:schemeClr val="bg1"/>
      </a:glow>
    </a:effectLst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1607340910294706"/>
          <c:w val="1"/>
          <c:h val="0.5164774172770384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472C4"/>
            </a:solidFill>
            <a:ln w="25601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 w="25601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DD-4470-89C8-CB992B306B64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 w="25601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DD-4470-89C8-CB992B306B64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 w="25601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DD-4470-89C8-CB992B306B64}"/>
              </c:ext>
            </c:extLst>
          </c:dPt>
          <c:dLbls>
            <c:dLbl>
              <c:idx val="0"/>
              <c:layout>
                <c:manualLayout>
                  <c:x val="-4.2612178010069347E-3"/>
                  <c:y val="-0.3488559717471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CDD-4470-89C8-CB992B306B6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19248463012754E-3"/>
                  <c:y val="-0.3372733737106066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r>
                      <a:rPr lang="en-US" baseline="0" dirty="0" smtClean="0"/>
                      <a:t> 420,0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DD-4470-89C8-CB992B306B6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281584788590656E-2"/>
                  <c:y val="-0.3372733737106066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  <a:r>
                      <a:rPr lang="en-US" baseline="0" dirty="0" smtClean="0"/>
                      <a:t> 020,5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CDD-4470-89C8-CB992B306B6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251355432011103E-2"/>
                  <c:y val="-0.3416677989096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CDD-4470-89C8-CB992B306B6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60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11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 formatCode="#,##0.00">
                  <c:v>18145.8</c:v>
                </c:pt>
                <c:pt idx="1">
                  <c:v>19420</c:v>
                </c:pt>
                <c:pt idx="2" formatCode="#,##0.00">
                  <c:v>20020.5</c:v>
                </c:pt>
                <c:pt idx="3" formatCode="#,##0.00">
                  <c:v>19622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CDD-4470-89C8-CB992B306B64}"/>
            </c:ext>
          </c:extLst>
        </c:ser>
        <c:ser>
          <c:idx val="1"/>
          <c:order val="1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4472C4"/>
            </a:solidFill>
            <a:ln w="25601">
              <a:noFill/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CDD-4470-89C8-CB992B306B64}"/>
            </c:ext>
          </c:extLst>
        </c:ser>
        <c:ser>
          <c:idx val="3"/>
          <c:order val="2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4472C4"/>
            </a:solidFill>
            <a:ln w="25601">
              <a:noFill/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CDD-4470-89C8-CB992B306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2669856"/>
        <c:axId val="192670416"/>
        <c:axId val="0"/>
      </c:bar3DChart>
      <c:catAx>
        <c:axId val="19266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40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9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670416"/>
        <c:crosses val="autoZero"/>
        <c:auto val="1"/>
        <c:lblAlgn val="ctr"/>
        <c:lblOffset val="100"/>
        <c:noMultiLvlLbl val="0"/>
      </c:catAx>
      <c:valAx>
        <c:axId val="1926704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92669856"/>
        <c:crosses val="autoZero"/>
        <c:crossBetween val="between"/>
      </c:valAx>
      <c:spPr>
        <a:noFill/>
        <a:ln w="256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192462716646514E-2"/>
          <c:y val="4.7138069632950329E-2"/>
          <c:w val="0.96480753728335344"/>
          <c:h val="0.81891112543811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DDDDD"/>
            </a:solidFill>
            <a:ln w="2532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2532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21-4F52-954B-3ED008027DD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2532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21-4F52-954B-3ED008027DD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2532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21-4F52-954B-3ED008027DD8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0"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321-4F52-954B-3ED008027DD8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321-4F52-954B-3ED008027D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9983998162005514E-3"/>
                  <c:y val="-4.7142024070643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321-4F52-954B-3ED008027D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321-4F52-954B-3ED008027D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321-4F52-954B-3ED008027D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321-4F52-954B-3ED008027DD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2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 (План)</c:v>
                </c:pt>
                <c:pt idx="1">
                  <c:v>2023 г. (План)</c:v>
                </c:pt>
                <c:pt idx="2">
                  <c:v>2024 г. (План)</c:v>
                </c:pt>
                <c:pt idx="3">
                  <c:v>2025 г. (План)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385042</c:v>
                </c:pt>
                <c:pt idx="1">
                  <c:v>520617</c:v>
                </c:pt>
                <c:pt idx="2">
                  <c:v>492161</c:v>
                </c:pt>
                <c:pt idx="3">
                  <c:v>536680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321-4F52-954B-3ED008027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235888"/>
        <c:axId val="187239808"/>
      </c:barChart>
      <c:catAx>
        <c:axId val="18723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6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2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239808"/>
        <c:crosses val="autoZero"/>
        <c:auto val="1"/>
        <c:lblAlgn val="ctr"/>
        <c:lblOffset val="100"/>
        <c:noMultiLvlLbl val="0"/>
      </c:catAx>
      <c:valAx>
        <c:axId val="18723980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87235888"/>
        <c:crosses val="autoZero"/>
        <c:crossBetween val="between"/>
      </c:valAx>
      <c:spPr>
        <a:noFill/>
        <a:ln w="253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66">
          <a:noFill/>
        </a:ln>
      </c:spPr>
    </c:sideWall>
    <c:backWall>
      <c:thickness val="0"/>
      <c:spPr>
        <a:noFill/>
        <a:ln w="25366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1.6434943899555487E-3"/>
          <c:w val="0.99493845409491566"/>
          <c:h val="0.8179110034417734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>
                <a:alpha val="9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60-489C-A46A-CFA19A60DA9D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>
                  <a:alpha val="97255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60-489C-A46A-CFA19A60DA9D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60-489C-A46A-CFA19A60DA9D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460-489C-A46A-CFA19A60DA9D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 w="31881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460-489C-A46A-CFA19A60DA9D}"/>
              </c:ext>
            </c:extLst>
          </c:dPt>
          <c:dLbls>
            <c:dLbl>
              <c:idx val="0"/>
              <c:layout>
                <c:manualLayout>
                  <c:x val="1.3238457029688317E-3"/>
                  <c:y val="-7.4801265226462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60-489C-A46A-CFA19A60DA9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382988249149429E-2"/>
                  <c:y val="-8.0756856612435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460-489C-A46A-CFA19A60DA9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090485896196014E-2"/>
                  <c:y val="-9.3108361454818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460-489C-A46A-CFA19A60DA9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911171412688161E-2"/>
                  <c:y val="-7.1121109861267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460-489C-A46A-CFA19A60DA9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3.8600723763570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460-489C-A46A-CFA19A60DA9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3188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7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145336.4</c:v>
                </c:pt>
                <c:pt idx="1">
                  <c:v>157726.5</c:v>
                </c:pt>
                <c:pt idx="2">
                  <c:v>160984</c:v>
                </c:pt>
                <c:pt idx="3">
                  <c:v>158437.29999999999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A-A460-489C-A46A-CFA19A60D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909456"/>
        <c:axId val="188910016"/>
        <c:axId val="260135072"/>
      </c:bar3DChart>
      <c:catAx>
        <c:axId val="18890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1907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910016"/>
        <c:crosses val="autoZero"/>
        <c:auto val="1"/>
        <c:lblAlgn val="ctr"/>
        <c:lblOffset val="100"/>
        <c:noMultiLvlLbl val="0"/>
      </c:catAx>
      <c:valAx>
        <c:axId val="188910016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188909456"/>
        <c:crosses val="autoZero"/>
        <c:crossBetween val="between"/>
      </c:valAx>
      <c:serAx>
        <c:axId val="260135072"/>
        <c:scaling>
          <c:orientation val="minMax"/>
        </c:scaling>
        <c:delete val="1"/>
        <c:axPos val="b"/>
        <c:majorTickMark val="out"/>
        <c:minorTickMark val="none"/>
        <c:tickLblPos val="nextTo"/>
        <c:crossAx val="188910016"/>
        <c:crosses val="autoZero"/>
      </c:serAx>
      <c:spPr>
        <a:noFill/>
        <a:ln w="2681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</c:floor>
    <c:sideWall>
      <c:thickness val="0"/>
      <c:spPr>
        <a:noFill/>
        <a:ln w="25323">
          <a:noFill/>
        </a:ln>
      </c:spPr>
    </c:sideWall>
    <c:backWall>
      <c:thickness val="0"/>
      <c:spPr>
        <a:noFill/>
        <a:ln w="25323">
          <a:noFill/>
        </a:ln>
      </c:spPr>
    </c:backWall>
    <c:plotArea>
      <c:layout>
        <c:manualLayout>
          <c:layoutTarget val="inner"/>
          <c:xMode val="edge"/>
          <c:yMode val="edge"/>
          <c:x val="1.0873086475278366E-2"/>
          <c:y val="3.4025978771215083E-2"/>
          <c:w val="0.92280832178632033"/>
          <c:h val="0.8421176886778661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DDDDD"/>
            </a:solidFill>
            <a:ln w="25182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25182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59-4D52-B5FC-87A5186BF04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25182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59-4D52-B5FC-87A5186BF04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25182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59-4D52-B5FC-87A5186BF041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0"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59-4D52-B5FC-87A5186BF041}"/>
              </c:ext>
            </c:extLst>
          </c:dPt>
          <c:dLbls>
            <c:dLbl>
              <c:idx val="0"/>
              <c:layout>
                <c:manualLayout>
                  <c:x val="1.7996866561311782E-3"/>
                  <c:y val="-1.8561484918793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D59-4D52-B5FC-87A5186BF04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1987466245246471E-3"/>
                  <c:y val="-3.7122969837587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D59-4D52-B5FC-87A5186BF04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3.7122969837587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D59-4D52-B5FC-87A5186BF04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5993733122622242E-3"/>
                  <c:y val="-6.4965197215777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D59-4D52-B5FC-87A5186BF04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D59-4D52-B5FC-87A5186BF0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18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8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66451.899999999994</c:v>
                </c:pt>
                <c:pt idx="1">
                  <c:v>75305.899999999994</c:v>
                </c:pt>
                <c:pt idx="2">
                  <c:v>77023.199999999997</c:v>
                </c:pt>
                <c:pt idx="3">
                  <c:v>75380.2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9-4D59-4D52-B5FC-87A5186BF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672096"/>
        <c:axId val="192672656"/>
        <c:axId val="260136320"/>
      </c:bar3DChart>
      <c:catAx>
        <c:axId val="19267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84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672656"/>
        <c:crosses val="autoZero"/>
        <c:auto val="1"/>
        <c:lblAlgn val="ctr"/>
        <c:lblOffset val="100"/>
        <c:noMultiLvlLbl val="0"/>
      </c:catAx>
      <c:valAx>
        <c:axId val="19267265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92672096"/>
        <c:crosses val="autoZero"/>
        <c:crossBetween val="between"/>
      </c:valAx>
      <c:serAx>
        <c:axId val="260136320"/>
        <c:scaling>
          <c:orientation val="minMax"/>
        </c:scaling>
        <c:delete val="1"/>
        <c:axPos val="b"/>
        <c:majorTickMark val="out"/>
        <c:minorTickMark val="none"/>
        <c:tickLblPos val="nextTo"/>
        <c:crossAx val="192672656"/>
        <c:crosses val="autoZero"/>
      </c:serAx>
      <c:spPr>
        <a:noFill/>
        <a:ln w="251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</c:floor>
    <c:sideWall>
      <c:thickness val="0"/>
      <c:spPr>
        <a:noFill/>
        <a:ln w="25363">
          <a:noFill/>
        </a:ln>
      </c:spPr>
    </c:sideWall>
    <c:backWall>
      <c:thickness val="0"/>
      <c:spPr>
        <a:noFill/>
        <a:ln w="25363">
          <a:noFill/>
        </a:ln>
      </c:spPr>
    </c:backWall>
    <c:plotArea>
      <c:layout>
        <c:manualLayout>
          <c:layoutTarget val="inner"/>
          <c:xMode val="edge"/>
          <c:yMode val="edge"/>
          <c:x val="2.2634389829701462E-2"/>
          <c:y val="3.4032402832433827E-2"/>
          <c:w val="0.96480753728335344"/>
          <c:h val="0.8421176886778661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DDDDD"/>
            </a:solidFill>
            <a:ln w="29664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2966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37-4B9D-AFDD-6EBCA1EA9BA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2966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37-4B9D-AFDD-6EBCA1EA9BA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2966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637-4B9D-AFDD-6EBCA1EA9BA8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0"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637-4B9D-AFDD-6EBCA1EA9BA8}"/>
              </c:ext>
            </c:extLst>
          </c:dPt>
          <c:dLbls>
            <c:dLbl>
              <c:idx val="0"/>
              <c:layout>
                <c:manualLayout>
                  <c:x val="0"/>
                  <c:y val="-4.1787587441349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637-4B9D-AFDD-6EBCA1EA9BA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596588033427664E-3"/>
                  <c:y val="-1.3929195813783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637-4B9D-AFDD-6EBCA1EA9BA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7982940167141916E-3"/>
                  <c:y val="-6.500291379765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637-4B9D-AFDD-6EBCA1EA9BA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8789764100285156E-3"/>
                  <c:y val="-4.178758744134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637-4B9D-AFDD-6EBCA1EA9BA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637-4B9D-AFDD-6EBCA1EA9BA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966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33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27154.9</c:v>
                </c:pt>
                <c:pt idx="1">
                  <c:v>53203.7</c:v>
                </c:pt>
                <c:pt idx="2">
                  <c:v>1722.9</c:v>
                </c:pt>
                <c:pt idx="3">
                  <c:v>1635.9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9-E637-4B9D-AFDD-6EBCA1EA9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032016"/>
        <c:axId val="189032576"/>
        <c:axId val="260137568"/>
      </c:bar3DChart>
      <c:catAx>
        <c:axId val="18903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110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33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032576"/>
        <c:crosses val="autoZero"/>
        <c:auto val="1"/>
        <c:lblAlgn val="ctr"/>
        <c:lblOffset val="100"/>
        <c:noMultiLvlLbl val="0"/>
      </c:catAx>
      <c:valAx>
        <c:axId val="18903257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89032016"/>
        <c:crosses val="autoZero"/>
        <c:crossBetween val="between"/>
      </c:valAx>
      <c:serAx>
        <c:axId val="260137568"/>
        <c:scaling>
          <c:orientation val="minMax"/>
        </c:scaling>
        <c:delete val="1"/>
        <c:axPos val="b"/>
        <c:majorTickMark val="out"/>
        <c:minorTickMark val="none"/>
        <c:tickLblPos val="nextTo"/>
        <c:crossAx val="189032576"/>
        <c:crosses val="autoZero"/>
      </c:serAx>
      <c:spPr>
        <a:noFill/>
        <a:ln w="296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62">
          <a:noFill/>
        </a:ln>
      </c:spPr>
    </c:sideWall>
    <c:backWall>
      <c:thickness val="0"/>
      <c:spPr>
        <a:noFill/>
        <a:ln w="25362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33712041405273446"/>
          <c:w val="0.95866932801064542"/>
          <c:h val="0.59147758687039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>
                <a:alpha val="9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8F-4832-94E0-3D43619E9D76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>
                  <a:alpha val="97255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8F-4832-94E0-3D43619E9D76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8F-4832-94E0-3D43619E9D76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8F-4832-94E0-3D43619E9D76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>
                  <a:alpha val="98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8F-4832-94E0-3D43619E9D76}"/>
              </c:ext>
            </c:extLst>
          </c:dPt>
          <c:dLbls>
            <c:dLbl>
              <c:idx val="0"/>
              <c:layout>
                <c:manualLayout>
                  <c:x val="2.2117185643339077E-2"/>
                  <c:y val="-0.162823357744617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68F-4832-94E0-3D43619E9D7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4674868137506855E-3"/>
                  <c:y val="-0.350272437884510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68F-4832-94E0-3D43619E9D7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749841960564751E-2"/>
                  <c:y val="-0.35168619466503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68F-4832-94E0-3D43619E9D7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798121466963063E-2"/>
                  <c:y val="-0.32451772932119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68F-4832-94E0-3D43619E9D7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3226879574184965E-3"/>
                  <c:y val="-2.3848959096218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68F-4832-94E0-3D43619E9D7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7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1834.5</c:v>
                </c:pt>
                <c:pt idx="1">
                  <c:v>9696.5</c:v>
                </c:pt>
                <c:pt idx="2">
                  <c:v>9081.7999999999993</c:v>
                </c:pt>
                <c:pt idx="3">
                  <c:v>8916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68F-4832-94E0-3D43619E9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911296"/>
        <c:axId val="192911856"/>
        <c:axId val="0"/>
      </c:bar3DChart>
      <c:catAx>
        <c:axId val="19291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8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911856"/>
        <c:crosses val="autoZero"/>
        <c:auto val="1"/>
        <c:lblAlgn val="ctr"/>
        <c:lblOffset val="100"/>
        <c:noMultiLvlLbl val="0"/>
      </c:catAx>
      <c:valAx>
        <c:axId val="19291185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9291129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62">
          <a:noFill/>
        </a:ln>
      </c:spPr>
    </c:sideWall>
    <c:backWall>
      <c:thickness val="0"/>
      <c:spPr>
        <a:noFill/>
        <a:ln w="25362">
          <a:noFill/>
        </a:ln>
      </c:spPr>
    </c:backWall>
    <c:plotArea>
      <c:layout>
        <c:manualLayout>
          <c:layoutTarget val="inner"/>
          <c:xMode val="edge"/>
          <c:yMode val="edge"/>
          <c:x val="7.1557348495978629E-3"/>
          <c:y val="0.26252160124659624"/>
          <c:w val="0.95866932801064542"/>
          <c:h val="0.591477586870393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>
                <a:alpha val="9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95-4514-8359-CDC25DB611E5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>
                  <a:alpha val="97255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95-4514-8359-CDC25DB611E5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95-4514-8359-CDC25DB611E5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95-4514-8359-CDC25DB611E5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>
                  <a:alpha val="98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A95-4514-8359-CDC25DB611E5}"/>
              </c:ext>
            </c:extLst>
          </c:dPt>
          <c:dLbls>
            <c:dLbl>
              <c:idx val="0"/>
              <c:layout>
                <c:manualLayout>
                  <c:x val="7.0702410945773127E-3"/>
                  <c:y val="-8.18518236329962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</a:t>
                    </a:r>
                    <a:r>
                      <a:rPr lang="en-US" baseline="0" dirty="0" smtClean="0"/>
                      <a:t> 460,3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95-4514-8359-CDC25DB611E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2788107776970918E-3"/>
                  <c:y val="-7.1714872252053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A95-4514-8359-CDC25DB611E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2788107776971447E-3"/>
                  <c:y val="-6.1893721512966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A95-4514-8359-CDC25DB611E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349051872274458E-3"/>
                  <c:y val="-6.7193262160104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A95-4514-8359-CDC25DB611E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3226879574184965E-3"/>
                  <c:y val="-2.3848959096218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A95-4514-8359-CDC25DB611E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117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9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30460.3</c:v>
                </c:pt>
                <c:pt idx="1">
                  <c:v>439.5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A-1A95-4514-8359-CDC25DB61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091488"/>
        <c:axId val="192092048"/>
        <c:axId val="260139440"/>
      </c:bar3DChart>
      <c:catAx>
        <c:axId val="19209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7918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9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092048"/>
        <c:crosses val="autoZero"/>
        <c:auto val="1"/>
        <c:lblAlgn val="ctr"/>
        <c:lblOffset val="100"/>
        <c:noMultiLvlLbl val="0"/>
      </c:catAx>
      <c:valAx>
        <c:axId val="192092048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192091488"/>
        <c:crosses val="autoZero"/>
        <c:crossBetween val="between"/>
      </c:valAx>
      <c:serAx>
        <c:axId val="260139440"/>
        <c:scaling>
          <c:orientation val="minMax"/>
        </c:scaling>
        <c:delete val="1"/>
        <c:axPos val="b"/>
        <c:majorTickMark val="out"/>
        <c:minorTickMark val="none"/>
        <c:tickLblPos val="nextTo"/>
        <c:crossAx val="192092048"/>
        <c:crosses val="autoZero"/>
      </c:serAx>
      <c:spPr>
        <a:noFill/>
        <a:ln w="251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624078688069176E-2"/>
          <c:y val="0.114319643789791"/>
          <c:w val="0.96714579248605226"/>
          <c:h val="0.55640759392829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5CC49C"/>
            </a:solidFill>
            <a:ln w="25593">
              <a:noFill/>
            </a:ln>
          </c:spPr>
          <c:invertIfNegative val="0"/>
          <c:dLbls>
            <c:dLbl>
              <c:idx val="0"/>
              <c:layout>
                <c:manualLayout>
                  <c:x val="-2.3660708343099891E-2"/>
                  <c:y val="-3.9518722852855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D7B-4D38-B97A-58D149D626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185338674770917E-2"/>
                  <c:y val="-3.1450636252087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D7B-4D38-B97A-58D149D626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449693788276571E-2"/>
                  <c:y val="-2.621797759709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D7B-4D38-B97A-58D149D626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050716648291176E-2"/>
                  <c:y val="-3.9357162218446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D7B-4D38-B97A-58D149D626B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64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Содержание Думы городского округа Красноуфимск</c:v>
                </c:pt>
                <c:pt idx="1">
                  <c:v>Содержание Ревизионной комиссии городского округа Красноуфимск</c:v>
                </c:pt>
                <c:pt idx="2">
                  <c:v>Резервный фонд Администрации городского округа Красноуфимск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2183.1</c:v>
                </c:pt>
                <c:pt idx="1">
                  <c:v>3508</c:v>
                </c:pt>
                <c:pt idx="2">
                  <c:v>39958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7B-4D38-B97A-58D149D626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B0F0"/>
            </a:solidFill>
            <a:ln w="25593">
              <a:noFill/>
            </a:ln>
          </c:spPr>
          <c:invertIfNegative val="0"/>
          <c:dLbls>
            <c:dLbl>
              <c:idx val="0"/>
              <c:layout>
                <c:manualLayout>
                  <c:x val="1.4870980157248812E-2"/>
                  <c:y val="-2.1388603322777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D7B-4D38-B97A-58D149D626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834457572626961E-2"/>
                  <c:y val="-6.5796704658896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D7B-4D38-B97A-58D149D626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5134489114990722E-3"/>
                  <c:y val="-6.046189813498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D7B-4D38-B97A-58D149D626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760382212421904E-2"/>
                  <c:y val="-5.2476216291262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D7B-4D38-B97A-58D149D626B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64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Содержание Думы городского округа Красноуфимск</c:v>
                </c:pt>
                <c:pt idx="1">
                  <c:v>Содержание Ревизионной комиссии городского округа Красноуфимск</c:v>
                </c:pt>
                <c:pt idx="2">
                  <c:v>Резервный фонд Администрации городского округа Красноуфимск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2281.6</c:v>
                </c:pt>
                <c:pt idx="1">
                  <c:v>3518.8</c:v>
                </c:pt>
                <c:pt idx="2">
                  <c:v>39558.5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D7B-4D38-B97A-58D149D626B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79443"/>
            </a:solidFill>
            <a:ln w="25593">
              <a:noFill/>
            </a:ln>
          </c:spPr>
          <c:invertIfNegative val="0"/>
          <c:dLbls>
            <c:dLbl>
              <c:idx val="0"/>
              <c:layout>
                <c:manualLayout>
                  <c:x val="1.7995931324460958E-2"/>
                  <c:y val="-6.8380641813049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D7B-4D38-B97A-58D149D626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8622277478473086E-2"/>
                  <c:y val="-3.4286228678898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D7B-4D38-B97A-58D149D626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3008242390753683E-2"/>
                  <c:y val="-3.9518677009575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D7B-4D38-B97A-58D149D626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170525542080118E-2"/>
                  <c:y val="-2.3614297331067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D7B-4D38-B97A-58D149D626B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64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Содержание Думы городского округа Красноуфимск</c:v>
                </c:pt>
                <c:pt idx="1">
                  <c:v>Содержание Ревизионной комиссии городского округа Красноуфимск</c:v>
                </c:pt>
                <c:pt idx="2">
                  <c:v>Резервный фонд Администрации городского округа Красноуфимск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2243.1999999999998</c:v>
                </c:pt>
                <c:pt idx="1">
                  <c:v>3472</c:v>
                </c:pt>
                <c:pt idx="2">
                  <c:v>37560.6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D7B-4D38-B97A-58D149D62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914656"/>
        <c:axId val="188915056"/>
        <c:axId val="0"/>
      </c:bar3DChart>
      <c:catAx>
        <c:axId val="19291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6398">
            <a:noFill/>
          </a:ln>
        </c:spPr>
        <c:txPr>
          <a:bodyPr rot="-60000000" spcFirstLastPara="1" vertOverflow="ellipsis" vert="horz" wrap="square" anchor="ctr" anchorCtr="0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915056"/>
        <c:crosses val="autoZero"/>
        <c:auto val="1"/>
        <c:lblAlgn val="ctr"/>
        <c:lblOffset val="100"/>
        <c:noMultiLvlLbl val="0"/>
      </c:catAx>
      <c:valAx>
        <c:axId val="188915056"/>
        <c:scaling>
          <c:orientation val="minMax"/>
        </c:scaling>
        <c:delete val="1"/>
        <c:axPos val="l"/>
        <c:majorGridlines>
          <c:spPr>
            <a:ln w="961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crossAx val="192914656"/>
        <c:crossesAt val="1"/>
        <c:crossBetween val="between"/>
      </c:valAx>
      <c:spPr>
        <a:noFill/>
        <a:ln w="25639">
          <a:noFill/>
        </a:ln>
      </c:spPr>
    </c:plotArea>
    <c:legend>
      <c:legendPos val="t"/>
      <c:layout>
        <c:manualLayout>
          <c:xMode val="edge"/>
          <c:yMode val="edge"/>
          <c:x val="0.22294721428840142"/>
          <c:y val="0.88652989243615254"/>
          <c:w val="0.5364648823527709"/>
          <c:h val="0.11347010756384747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кредиты, полученные от других уровней бюджетов РФ</c:v>
                </c:pt>
              </c:strCache>
            </c:strRef>
          </c:tx>
          <c:spPr>
            <a:solidFill>
              <a:srgbClr val="F7944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371768780175018E-2"/>
                  <c:y val="-3.7516153423421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EB9-487F-A02E-D386EBD4D2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436934749030928E-2"/>
                  <c:y val="-3.2284967283157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EB9-487F-A02E-D386EBD4D2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332526641474243E-2"/>
                  <c:y val="-6.1651477126594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EB9-487F-A02E-D386EBD4D2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720000" anchor="t" anchorCtr="0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01.01.2024 г.</c:v>
                </c:pt>
                <c:pt idx="1">
                  <c:v>на 01.01.2025 г.</c:v>
                </c:pt>
                <c:pt idx="2">
                  <c:v>на 01.01.2026 г.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49828.2</c:v>
                </c:pt>
                <c:pt idx="1">
                  <c:v>63695</c:v>
                </c:pt>
                <c:pt idx="2">
                  <c:v>70174.2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B9-487F-A02E-D386EBD4D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409232"/>
        <c:axId val="191409792"/>
        <c:axId val="0"/>
      </c:bar3DChart>
      <c:catAx>
        <c:axId val="19140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409792"/>
        <c:crosses val="autoZero"/>
        <c:auto val="1"/>
        <c:lblAlgn val="ctr"/>
        <c:lblOffset val="100"/>
        <c:noMultiLvlLbl val="0"/>
      </c:catAx>
      <c:valAx>
        <c:axId val="191409792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19140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57437634178801"/>
          <c:y val="0.89879540205959596"/>
          <c:w val="0.74728515606026757"/>
          <c:h val="9.369458656303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018947067144615E-2"/>
          <c:y val="0.12979724463179193"/>
          <c:w val="0.9529810529328554"/>
          <c:h val="0.73479366513795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 w="2334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472BF"/>
              </a:solidFill>
              <a:ln w="2334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98-4571-AA72-F2B0BAD342BA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334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98-4571-AA72-F2B0BAD342BA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2334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98-4571-AA72-F2B0BAD342BA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334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98-4571-AA72-F2B0BAD342BA}"/>
              </c:ext>
            </c:extLst>
          </c:dPt>
          <c:dLbls>
            <c:dLbl>
              <c:idx val="0"/>
              <c:layout>
                <c:manualLayout>
                  <c:x val="2.926650645366795E-3"/>
                  <c:y val="-0.41617549910345836"/>
                </c:manualLayout>
              </c:layout>
              <c:spPr>
                <a:noFill/>
                <a:ln w="2334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ru-RU" sz="16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898-4571-AA72-F2B0BAD342B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2.926650645366795E-3"/>
                  <c:y val="-0.412140028909218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898-4571-AA72-F2B0BAD342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412140028909218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898-4571-AA72-F2B0BAD342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730928401744313E-16"/>
                  <c:y val="-0.412140028909218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898-4571-AA72-F2B0BAD342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898-4571-AA72-F2B0BAD342B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3340">
                <a:noFill/>
              </a:ln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6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 (План)</c:v>
                </c:pt>
                <c:pt idx="1">
                  <c:v>2023 г. (План)</c:v>
                </c:pt>
                <c:pt idx="2">
                  <c:v>2024 г. (План)</c:v>
                </c:pt>
                <c:pt idx="3">
                  <c:v>2025 г. (План)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34277.5</c:v>
                </c:pt>
                <c:pt idx="1">
                  <c:v>37051</c:v>
                </c:pt>
                <c:pt idx="2">
                  <c:v>37051</c:v>
                </c:pt>
                <c:pt idx="3">
                  <c:v>37051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898-4571-AA72-F2B0BAD34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88120240"/>
        <c:axId val="188120800"/>
      </c:barChart>
      <c:catAx>
        <c:axId val="188120240"/>
        <c:scaling>
          <c:orientation val="minMax"/>
        </c:scaling>
        <c:delete val="0"/>
        <c:axPos val="b"/>
        <c:majorGridlines>
          <c:spPr>
            <a:ln w="875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875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120" normalizeH="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8120800"/>
        <c:crosses val="autoZero"/>
        <c:auto val="1"/>
        <c:lblAlgn val="ctr"/>
        <c:lblOffset val="100"/>
        <c:noMultiLvlLbl val="0"/>
      </c:catAx>
      <c:valAx>
        <c:axId val="1881208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88120240"/>
        <c:crosses val="autoZero"/>
        <c:crossBetween val="between"/>
      </c:valAx>
      <c:spPr>
        <a:noFill/>
        <a:ln w="2534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39255347620346E-4"/>
          <c:y val="1.6711726688128967E-2"/>
          <c:w val="0.99869973846048388"/>
          <c:h val="0.82357409005836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 w="24284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472BF"/>
              </a:solidFill>
              <a:ln w="24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DE-4783-81C6-4F4534D3B984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4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DE-4783-81C6-4F4534D3B984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24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DE-4783-81C6-4F4534D3B984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4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EDE-4783-81C6-4F4534D3B984}"/>
              </c:ext>
            </c:extLst>
          </c:dPt>
          <c:dLbls>
            <c:dLbl>
              <c:idx val="0"/>
              <c:layout>
                <c:manualLayout>
                  <c:x val="1.4049877063575693E-3"/>
                  <c:y val="-6.4171122994652441E-2"/>
                </c:manualLayout>
              </c:layout>
              <c:spPr>
                <a:noFill/>
                <a:ln w="2528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94" b="1" i="0" baseline="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EDE-4783-81C6-4F4534D3B9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149631190727078E-3"/>
                  <c:y val="-7.2727272727272724E-2"/>
                </c:manualLayout>
              </c:layout>
              <c:spPr>
                <a:noFill/>
                <a:ln w="2528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94" b="1" i="0" baseline="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EDE-4783-81C6-4F4534D3B9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149631190726055E-3"/>
                  <c:y val="-8.5561497326203204E-2"/>
                </c:manualLayout>
              </c:layout>
              <c:spPr>
                <a:noFill/>
                <a:ln w="2528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94" b="1" i="0" baseline="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EDE-4783-81C6-4F4534D3B9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0249385317878469E-3"/>
                  <c:y val="-7.2727272727272738E-2"/>
                </c:manualLayout>
              </c:layout>
              <c:spPr>
                <a:noFill/>
                <a:ln w="2528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94" b="1" i="0" baseline="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EDE-4783-81C6-4F4534D3B9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 (План)</c:v>
                </c:pt>
                <c:pt idx="1">
                  <c:v>2023 г. (План)</c:v>
                </c:pt>
                <c:pt idx="2">
                  <c:v>2024 г. (План)</c:v>
                </c:pt>
                <c:pt idx="3">
                  <c:v>2025 г. (План)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46741</c:v>
                </c:pt>
                <c:pt idx="1">
                  <c:v>58420</c:v>
                </c:pt>
                <c:pt idx="2">
                  <c:v>62217</c:v>
                </c:pt>
                <c:pt idx="3">
                  <c:v>65514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EDE-4783-81C6-4F4534D3B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88123040"/>
        <c:axId val="188123600"/>
      </c:barChart>
      <c:catAx>
        <c:axId val="188123040"/>
        <c:scaling>
          <c:orientation val="minMax"/>
        </c:scaling>
        <c:delete val="0"/>
        <c:axPos val="b"/>
        <c:majorGridlines>
          <c:spPr>
            <a:ln w="910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10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4" b="1" i="0" u="none" strike="noStrike" kern="1200" cap="none" spc="120" normalizeH="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8123600"/>
        <c:crosses val="autoZero"/>
        <c:auto val="1"/>
        <c:lblAlgn val="ctr"/>
        <c:lblOffset val="100"/>
        <c:noMultiLvlLbl val="0"/>
      </c:catAx>
      <c:valAx>
        <c:axId val="18812360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88123040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192462716646514E-2"/>
          <c:y val="7.5420911412720518E-2"/>
          <c:w val="0.96480753728335344"/>
          <c:h val="0.81891112543811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DDDDD"/>
            </a:solidFill>
            <a:ln w="2532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2532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33-49D6-98BB-367B2CE1751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2532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33-49D6-98BB-367B2CE1751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2532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33-49D6-98BB-367B2CE17518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0"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433-49D6-98BB-367B2CE17518}"/>
              </c:ext>
            </c:extLst>
          </c:dPt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433-49D6-98BB-367B2CE1751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2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 (План)</c:v>
                </c:pt>
                <c:pt idx="1">
                  <c:v>2023 г. (План)</c:v>
                </c:pt>
                <c:pt idx="2">
                  <c:v>2024 г. (План)</c:v>
                </c:pt>
                <c:pt idx="3">
                  <c:v>2025 г. (План)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6416</c:v>
                </c:pt>
                <c:pt idx="1">
                  <c:v>7448</c:v>
                </c:pt>
                <c:pt idx="2">
                  <c:v>7932</c:v>
                </c:pt>
                <c:pt idx="3">
                  <c:v>8352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433-49D6-98BB-367B2CE17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88125840"/>
        <c:axId val="188126400"/>
      </c:barChart>
      <c:catAx>
        <c:axId val="18812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6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2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126400"/>
        <c:crosses val="autoZero"/>
        <c:auto val="1"/>
        <c:lblAlgn val="ctr"/>
        <c:lblOffset val="100"/>
        <c:noMultiLvlLbl val="0"/>
      </c:catAx>
      <c:valAx>
        <c:axId val="18812640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88125840"/>
        <c:crosses val="autoZero"/>
        <c:crossBetween val="between"/>
      </c:valAx>
      <c:spPr>
        <a:noFill/>
        <a:ln w="253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46161537606933E-2"/>
          <c:y val="3.7308888755950197E-2"/>
          <c:w val="0.97778554380748961"/>
          <c:h val="0.82357409005836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 w="25148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472BF"/>
              </a:solidFill>
              <a:ln w="2514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68-443C-ACB9-2E85D74E4241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514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68-443C-ACB9-2E85D74E4241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2514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68-443C-ACB9-2E85D74E4241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514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68-443C-ACB9-2E85D74E4241}"/>
              </c:ext>
            </c:extLst>
          </c:dPt>
          <c:dLbls>
            <c:dLbl>
              <c:idx val="0"/>
              <c:layout>
                <c:manualLayout>
                  <c:x val="1.4738995979078075E-2"/>
                  <c:y val="-7.4479737130339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168-443C-ACB9-2E85D74E42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101329759180477E-2"/>
                  <c:y val="-7.0098576122672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168-443C-ACB9-2E85D74E42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506648795902091E-3"/>
                  <c:y val="-9.2004381161007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168-443C-ACB9-2E85D74E42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8259973193852834E-3"/>
                  <c:y val="-9.6385542168674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168-443C-ACB9-2E85D74E42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4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6" b="1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 (План)</c:v>
                </c:pt>
                <c:pt idx="1">
                  <c:v>2023 г. (План)</c:v>
                </c:pt>
                <c:pt idx="2">
                  <c:v>2024 г. (План)</c:v>
                </c:pt>
                <c:pt idx="3">
                  <c:v>2025 г. (План)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12442</c:v>
                </c:pt>
                <c:pt idx="1">
                  <c:v>13688</c:v>
                </c:pt>
                <c:pt idx="2">
                  <c:v>13962</c:v>
                </c:pt>
                <c:pt idx="3">
                  <c:v>14939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168-443C-ACB9-2E85D74E4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89874016"/>
        <c:axId val="189874576"/>
      </c:barChart>
      <c:catAx>
        <c:axId val="189874016"/>
        <c:scaling>
          <c:orientation val="minMax"/>
        </c:scaling>
        <c:delete val="0"/>
        <c:axPos val="b"/>
        <c:majorGridlines>
          <c:spPr>
            <a:ln w="943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43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48" b="1" i="0" u="none" strike="noStrike" kern="1200" cap="none" spc="120" normalizeH="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9874576"/>
        <c:crosses val="autoZero"/>
        <c:auto val="1"/>
        <c:lblAlgn val="ctr"/>
        <c:lblOffset val="100"/>
        <c:noMultiLvlLbl val="0"/>
      </c:catAx>
      <c:valAx>
        <c:axId val="1898745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89874016"/>
        <c:crosses val="autoZero"/>
        <c:crossBetween val="between"/>
      </c:valAx>
      <c:spPr>
        <a:noFill/>
        <a:ln w="253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46161537606933E-2"/>
          <c:y val="3.7308888755950197E-2"/>
          <c:w val="0.97777163878026407"/>
          <c:h val="0.82357409005836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 w="25188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472BF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FA-4481-B02D-87E5E2871EF4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FA-4481-B02D-87E5E2871EF4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FA-4481-B02D-87E5E2871EF4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FA-4481-B02D-87E5E2871EF4}"/>
              </c:ext>
            </c:extLst>
          </c:dPt>
          <c:dLbls>
            <c:dLbl>
              <c:idx val="0"/>
              <c:layout>
                <c:manualLayout>
                  <c:x val="6.1883577743010905E-3"/>
                  <c:y val="-7.9790039438698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34794545740722E-3"/>
                  <c:y val="-8.8188990958561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47128234724244E-3"/>
                  <c:y val="-0.10918636975821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941788871506584E-3"/>
                  <c:y val="-7.5590563678767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1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 (План)</c:v>
                </c:pt>
                <c:pt idx="1">
                  <c:v>2023 г. (План)</c:v>
                </c:pt>
                <c:pt idx="2">
                  <c:v>2024 г. (План)</c:v>
                </c:pt>
                <c:pt idx="3">
                  <c:v>2025 г. (План)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17896</c:v>
                </c:pt>
                <c:pt idx="1">
                  <c:v>17401</c:v>
                </c:pt>
                <c:pt idx="2">
                  <c:v>17401</c:v>
                </c:pt>
                <c:pt idx="3">
                  <c:v>17401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8FA-4481-B02D-87E5E2871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89876816"/>
        <c:axId val="189877376"/>
      </c:barChart>
      <c:catAx>
        <c:axId val="189876816"/>
        <c:scaling>
          <c:orientation val="minMax"/>
        </c:scaling>
        <c:delete val="0"/>
        <c:axPos val="b"/>
        <c:majorGridlines>
          <c:spPr>
            <a:ln w="94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42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1" i="0" u="none" strike="noStrike" kern="1200" cap="none" spc="120" normalizeH="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9877376"/>
        <c:crosses val="autoZero"/>
        <c:auto val="1"/>
        <c:lblAlgn val="ctr"/>
        <c:lblOffset val="100"/>
        <c:noMultiLvlLbl val="0"/>
      </c:catAx>
      <c:valAx>
        <c:axId val="1898773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89876816"/>
        <c:crosses val="autoZero"/>
        <c:crossBetween val="between"/>
      </c:valAx>
      <c:spPr>
        <a:noFill/>
        <a:ln w="253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46161537606933E-2"/>
          <c:y val="3.7308888755950197E-2"/>
          <c:w val="0.97777163878026407"/>
          <c:h val="0.82357409005836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 w="25188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472BF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FA-4481-B02D-87E5E2871EF4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FA-4481-B02D-87E5E2871EF4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FA-4481-B02D-87E5E2871EF4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FA-4481-B02D-87E5E2871EF4}"/>
              </c:ext>
            </c:extLst>
          </c:dPt>
          <c:dLbls>
            <c:dLbl>
              <c:idx val="0"/>
              <c:layout>
                <c:manualLayout>
                  <c:x val="6.1883577743010905E-3"/>
                  <c:y val="-7.9790039438698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8FA-4481-B02D-87E5E2871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34794545740722E-3"/>
                  <c:y val="-8.8188990958561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FA-4481-B02D-87E5E2871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47128234724244E-3"/>
                  <c:y val="-0.10918636975821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8FA-4481-B02D-87E5E2871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941788871506584E-3"/>
                  <c:y val="-7.5590563678767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8FA-4481-B02D-87E5E2871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8FA-4481-B02D-87E5E2871E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18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1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 (План)</c:v>
                </c:pt>
                <c:pt idx="1">
                  <c:v>2023 г. (План)</c:v>
                </c:pt>
                <c:pt idx="2">
                  <c:v>2024 г. (План)</c:v>
                </c:pt>
                <c:pt idx="3">
                  <c:v>2025 г. (План)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10891.9</c:v>
                </c:pt>
                <c:pt idx="1">
                  <c:v>12070.1</c:v>
                </c:pt>
                <c:pt idx="2">
                  <c:v>12275</c:v>
                </c:pt>
                <c:pt idx="3">
                  <c:v>14533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8FA-4481-B02D-87E5E2871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89879616"/>
        <c:axId val="189880176"/>
      </c:barChart>
      <c:catAx>
        <c:axId val="189879616"/>
        <c:scaling>
          <c:orientation val="minMax"/>
        </c:scaling>
        <c:delete val="0"/>
        <c:axPos val="b"/>
        <c:majorGridlines>
          <c:spPr>
            <a:ln w="94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42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1" i="0" u="none" strike="noStrike" kern="1200" cap="none" spc="120" normalizeH="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9880176"/>
        <c:crosses val="autoZero"/>
        <c:auto val="1"/>
        <c:lblAlgn val="ctr"/>
        <c:lblOffset val="100"/>
        <c:noMultiLvlLbl val="0"/>
      </c:catAx>
      <c:valAx>
        <c:axId val="189880176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189879616"/>
        <c:crosses val="autoZero"/>
        <c:crossBetween val="between"/>
      </c:valAx>
      <c:spPr>
        <a:noFill/>
        <a:ln w="253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8917738126272E-3"/>
          <c:y val="1.5435553423118345E-3"/>
          <c:w val="0.99712201831854752"/>
          <c:h val="0.88251965628591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DDDDD"/>
            </a:solidFill>
            <a:ln w="25337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25337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03-44BC-B083-6BC922D73D8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25337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03-44BC-B083-6BC922D73D8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25337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03-44BC-B083-6BC922D73D8B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0"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03-44BC-B083-6BC922D73D8B}"/>
              </c:ext>
            </c:extLst>
          </c:dPt>
          <c:dLbls>
            <c:dLbl>
              <c:idx val="0"/>
              <c:layout>
                <c:manualLayout>
                  <c:x val="4.8606982565274964E-3"/>
                  <c:y val="-5.8792660639041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F03-44BC-B083-6BC922D73D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8606982565274964E-3"/>
                  <c:y val="-7.1391087918835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F03-44BC-B083-6BC922D73D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202327521757729E-3"/>
                  <c:y val="-6.7191612158904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F03-44BC-B083-6BC922D73D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88156959238361E-16"/>
                  <c:y val="-2.9396330319520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F03-44BC-B083-6BC922D73D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F03-44BC-B083-6BC922D73D8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3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 (План)</c:v>
                </c:pt>
                <c:pt idx="1">
                  <c:v>2023 г. (План)</c:v>
                </c:pt>
                <c:pt idx="2">
                  <c:v>2024 г. (План)</c:v>
                </c:pt>
                <c:pt idx="3">
                  <c:v>2025 г. (План)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67116.2</c:v>
                </c:pt>
                <c:pt idx="1">
                  <c:v>33409</c:v>
                </c:pt>
                <c:pt idx="2">
                  <c:v>34247</c:v>
                </c:pt>
                <c:pt idx="3">
                  <c:v>35198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F03-44BC-B083-6BC922D73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420400"/>
        <c:axId val="190420960"/>
      </c:barChart>
      <c:catAx>
        <c:axId val="1904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7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4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420960"/>
        <c:crosses val="autoZero"/>
        <c:auto val="1"/>
        <c:lblAlgn val="ctr"/>
        <c:lblOffset val="100"/>
        <c:noMultiLvlLbl val="0"/>
      </c:catAx>
      <c:valAx>
        <c:axId val="19042096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90420400"/>
        <c:crosses val="autoZero"/>
        <c:crossBetween val="between"/>
      </c:valAx>
      <c:spPr>
        <a:noFill/>
        <a:ln w="2533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F8BFE-41DC-4033-9E31-A3D03111552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23E3D2-3CF2-465E-9F5D-9DE69E50AC98}">
      <dgm:prSet phldrT="[Текст]" custT="1"/>
      <dgm:spPr>
        <a:solidFill>
          <a:srgbClr val="FF7C80">
            <a:alpha val="90000"/>
          </a:srgbClr>
        </a:solidFill>
      </dgm:spPr>
      <dgm:t>
        <a:bodyPr/>
        <a:lstStyle/>
        <a:p>
          <a:r>
            <a:rPr lang="ru-RU" sz="1000" b="1" dirty="0">
              <a:latin typeface="+mj-lt"/>
              <a:cs typeface="Times New Roman" panose="02020603050405020304" pitchFamily="18" charset="0"/>
            </a:rPr>
            <a:t>Муниципальный орган управления образованием </a:t>
          </a:r>
          <a:r>
            <a:rPr lang="ru-RU" sz="1000" b="1" i="0" baseline="0" dirty="0">
              <a:latin typeface="+mj-lt"/>
              <a:cs typeface="Times New Roman" panose="02020603050405020304" pitchFamily="18" charset="0"/>
            </a:rPr>
            <a:t>городского</a:t>
          </a:r>
          <a:r>
            <a:rPr lang="ru-RU" sz="1000" b="1" dirty="0">
              <a:latin typeface="+mj-lt"/>
              <a:cs typeface="Times New Roman" panose="02020603050405020304" pitchFamily="18" charset="0"/>
            </a:rPr>
            <a:t> округа Красноуфимск</a:t>
          </a:r>
        </a:p>
      </dgm:t>
    </dgm:pt>
    <dgm:pt modelId="{4CBEE8FD-4CAC-4C5E-BDBD-2A0264460B30}" type="parTrans" cxnId="{72BDBA73-2DD4-4990-82C9-B505ED80C9F8}">
      <dgm:prSet/>
      <dgm:spPr/>
      <dgm:t>
        <a:bodyPr/>
        <a:lstStyle/>
        <a:p>
          <a:endParaRPr lang="ru-RU"/>
        </a:p>
      </dgm:t>
    </dgm:pt>
    <dgm:pt modelId="{5ECA285D-38E1-408C-9D59-3018D87C51EB}" type="sibTrans" cxnId="{72BDBA73-2DD4-4990-82C9-B505ED80C9F8}">
      <dgm:prSet/>
      <dgm:spPr/>
      <dgm:t>
        <a:bodyPr/>
        <a:lstStyle/>
        <a:p>
          <a:endParaRPr lang="ru-RU"/>
        </a:p>
      </dgm:t>
    </dgm:pt>
    <dgm:pt modelId="{B15A4F59-01F3-4019-8D43-D81F7C24A6C3}">
      <dgm:prSet custT="1"/>
      <dgm:spPr>
        <a:solidFill>
          <a:srgbClr val="FF7C80">
            <a:alpha val="89804"/>
          </a:srgbClr>
        </a:solidFill>
      </dgm:spPr>
      <dgm:t>
        <a:bodyPr/>
        <a:lstStyle/>
        <a:p>
          <a:r>
            <a:rPr lang="ru-RU" sz="1400" b="1" dirty="0"/>
            <a:t>Развитие системы дошкольного образования </a:t>
          </a:r>
        </a:p>
        <a:p>
          <a:endParaRPr lang="ru-RU" sz="1100" dirty="0"/>
        </a:p>
        <a:p>
          <a:r>
            <a:rPr lang="ru-RU" sz="1400" b="1" dirty="0" smtClean="0"/>
            <a:t>379 109,5 тыс</a:t>
          </a:r>
          <a:r>
            <a:rPr lang="ru-RU" sz="1400" b="1" dirty="0"/>
            <a:t>. руб.</a:t>
          </a:r>
        </a:p>
      </dgm:t>
    </dgm:pt>
    <dgm:pt modelId="{4E14D6EC-A864-4A20-81E1-1A84CF35CB09}" type="parTrans" cxnId="{ACED9D2A-04F2-454D-AAB4-553E2CF1C65E}">
      <dgm:prSet/>
      <dgm:spPr/>
      <dgm:t>
        <a:bodyPr/>
        <a:lstStyle/>
        <a:p>
          <a:endParaRPr lang="ru-RU"/>
        </a:p>
      </dgm:t>
    </dgm:pt>
    <dgm:pt modelId="{E1CFCC34-B022-4FF4-9A37-FFBBCDAAC357}" type="sibTrans" cxnId="{ACED9D2A-04F2-454D-AAB4-553E2CF1C65E}">
      <dgm:prSet/>
      <dgm:spPr/>
      <dgm:t>
        <a:bodyPr/>
        <a:lstStyle/>
        <a:p>
          <a:endParaRPr lang="ru-RU"/>
        </a:p>
      </dgm:t>
    </dgm:pt>
    <dgm:pt modelId="{01E27019-0869-42E6-800A-CD2B23636BF8}">
      <dgm:prSet custT="1"/>
      <dgm:spPr>
        <a:solidFill>
          <a:srgbClr val="FF7C80">
            <a:alpha val="89804"/>
          </a:srgbClr>
        </a:solidFill>
      </dgm:spPr>
      <dgm:t>
        <a:bodyPr/>
        <a:lstStyle/>
        <a:p>
          <a:r>
            <a:rPr lang="ru-RU" sz="1400" b="1" dirty="0"/>
            <a:t>Развитие системы общего образования </a:t>
          </a:r>
        </a:p>
        <a:p>
          <a:endParaRPr lang="ru-RU" sz="1400" b="1" dirty="0"/>
        </a:p>
        <a:p>
          <a:r>
            <a:rPr lang="ru-RU" sz="1400" b="1" dirty="0" smtClean="0"/>
            <a:t>496 794,2 тыс</a:t>
          </a:r>
          <a:r>
            <a:rPr lang="ru-RU" sz="1400" b="1" dirty="0"/>
            <a:t>. руб.</a:t>
          </a:r>
        </a:p>
      </dgm:t>
    </dgm:pt>
    <dgm:pt modelId="{CE2217CD-DBD9-4DC6-8AEE-FD72F6C69E1C}" type="parTrans" cxnId="{5E512F55-DFC6-4FE4-9C31-196A5E1E7AC7}">
      <dgm:prSet/>
      <dgm:spPr/>
      <dgm:t>
        <a:bodyPr/>
        <a:lstStyle/>
        <a:p>
          <a:endParaRPr lang="ru-RU"/>
        </a:p>
      </dgm:t>
    </dgm:pt>
    <dgm:pt modelId="{DFE030B4-240D-4463-98CA-52AC2A7603C1}" type="sibTrans" cxnId="{5E512F55-DFC6-4FE4-9C31-196A5E1E7AC7}">
      <dgm:prSet/>
      <dgm:spPr/>
      <dgm:t>
        <a:bodyPr/>
        <a:lstStyle/>
        <a:p>
          <a:endParaRPr lang="ru-RU"/>
        </a:p>
      </dgm:t>
    </dgm:pt>
    <dgm:pt modelId="{F6830383-0E8C-4DFA-8DB3-86F3CB587E5E}">
      <dgm:prSet custT="1"/>
      <dgm:spPr>
        <a:solidFill>
          <a:srgbClr val="FF7C80">
            <a:alpha val="89804"/>
          </a:srgbClr>
        </a:solidFill>
      </dgm:spPr>
      <dgm:t>
        <a:bodyPr/>
        <a:lstStyle/>
        <a:p>
          <a:r>
            <a:rPr lang="ru-RU" sz="1400" b="1" dirty="0"/>
            <a:t>Развитие системы дополнительного образования, отдыха и оздоровления детей </a:t>
          </a:r>
        </a:p>
        <a:p>
          <a:r>
            <a:rPr lang="ru-RU" sz="1400" b="1" dirty="0" smtClean="0"/>
            <a:t>98 940,8 тыс</a:t>
          </a:r>
          <a:r>
            <a:rPr lang="ru-RU" sz="1400" b="1" dirty="0"/>
            <a:t>. руб.</a:t>
          </a:r>
        </a:p>
      </dgm:t>
    </dgm:pt>
    <dgm:pt modelId="{0C7190C0-92C7-463B-BE34-59187F062ACF}" type="parTrans" cxnId="{47025FB5-D6AE-4B2F-934A-396B8FB0BEE8}">
      <dgm:prSet/>
      <dgm:spPr/>
      <dgm:t>
        <a:bodyPr/>
        <a:lstStyle/>
        <a:p>
          <a:endParaRPr lang="ru-RU"/>
        </a:p>
      </dgm:t>
    </dgm:pt>
    <dgm:pt modelId="{E181D6B0-B5E6-4EE4-9733-87F2621C5B06}" type="sibTrans" cxnId="{47025FB5-D6AE-4B2F-934A-396B8FB0BEE8}">
      <dgm:prSet/>
      <dgm:spPr/>
      <dgm:t>
        <a:bodyPr/>
        <a:lstStyle/>
        <a:p>
          <a:endParaRPr lang="ru-RU"/>
        </a:p>
      </dgm:t>
    </dgm:pt>
    <dgm:pt modelId="{A1D0673A-7E8F-4504-84A2-9B8D98F4D624}">
      <dgm:prSet custT="1"/>
      <dgm:spPr>
        <a:solidFill>
          <a:srgbClr val="FF7C80">
            <a:alpha val="89804"/>
          </a:srgbClr>
        </a:solidFill>
      </dgm:spPr>
      <dgm:t>
        <a:bodyPr/>
        <a:lstStyle/>
        <a:p>
          <a:r>
            <a:rPr lang="ru-RU" sz="1400" b="1" dirty="0"/>
            <a:t>Укрепление и развитие материально-технической базы </a:t>
          </a:r>
        </a:p>
        <a:p>
          <a:endParaRPr lang="ru-RU" sz="1400" b="1" dirty="0"/>
        </a:p>
        <a:p>
          <a:r>
            <a:rPr lang="ru-RU" sz="1400" b="1" dirty="0" smtClean="0"/>
            <a:t>8 253,6 тыс</a:t>
          </a:r>
          <a:r>
            <a:rPr lang="ru-RU" sz="1400" b="1" dirty="0"/>
            <a:t>. руб.</a:t>
          </a:r>
        </a:p>
      </dgm:t>
    </dgm:pt>
    <dgm:pt modelId="{5D3A71C6-D482-4527-BE07-5A7E3A03D8F1}" type="parTrans" cxnId="{B77DE805-76FC-4C0B-ADF7-E11B7AF1DB1F}">
      <dgm:prSet/>
      <dgm:spPr/>
      <dgm:t>
        <a:bodyPr/>
        <a:lstStyle/>
        <a:p>
          <a:endParaRPr lang="ru-RU"/>
        </a:p>
      </dgm:t>
    </dgm:pt>
    <dgm:pt modelId="{C994BD26-2B8C-4F05-BAE4-756C3D6A964D}" type="sibTrans" cxnId="{B77DE805-76FC-4C0B-ADF7-E11B7AF1DB1F}">
      <dgm:prSet/>
      <dgm:spPr/>
      <dgm:t>
        <a:bodyPr/>
        <a:lstStyle/>
        <a:p>
          <a:endParaRPr lang="ru-RU"/>
        </a:p>
      </dgm:t>
    </dgm:pt>
    <dgm:pt modelId="{9E27243F-6A82-44DE-9C0F-E9FDF09E8EFB}">
      <dgm:prSet custT="1"/>
      <dgm:spPr>
        <a:solidFill>
          <a:srgbClr val="FF7C80">
            <a:alpha val="90000"/>
          </a:srgbClr>
        </a:solidFill>
      </dgm:spPr>
      <dgm:t>
        <a:bodyPr/>
        <a:lstStyle/>
        <a:p>
          <a:r>
            <a:rPr lang="ru-RU" sz="1400" b="1" dirty="0"/>
            <a:t>Обеспечение  реализации муниципальной программы "Развитие системы образования в городском округе Красноуфимск»</a:t>
          </a:r>
        </a:p>
        <a:p>
          <a:r>
            <a:rPr lang="ru-RU" sz="1400" b="1" dirty="0" smtClean="0"/>
            <a:t>108 286,6 тыс</a:t>
          </a:r>
          <a:r>
            <a:rPr lang="ru-RU" sz="1400" b="1" dirty="0"/>
            <a:t>. руб.</a:t>
          </a:r>
        </a:p>
      </dgm:t>
    </dgm:pt>
    <dgm:pt modelId="{4C6843C2-E020-42BF-82C5-AFFE40E089D2}" type="parTrans" cxnId="{33F843E2-8DB9-4F4B-8DCA-A27D99121FA7}">
      <dgm:prSet/>
      <dgm:spPr/>
      <dgm:t>
        <a:bodyPr/>
        <a:lstStyle/>
        <a:p>
          <a:endParaRPr lang="ru-RU"/>
        </a:p>
      </dgm:t>
    </dgm:pt>
    <dgm:pt modelId="{A10A7249-52DE-4527-B966-3DC89271DDAB}" type="sibTrans" cxnId="{33F843E2-8DB9-4F4B-8DCA-A27D99121FA7}">
      <dgm:prSet/>
      <dgm:spPr/>
      <dgm:t>
        <a:bodyPr/>
        <a:lstStyle/>
        <a:p>
          <a:endParaRPr lang="ru-RU"/>
        </a:p>
      </dgm:t>
    </dgm:pt>
    <dgm:pt modelId="{E62C3848-36F3-42EC-9E12-1A71624DD6F6}" type="pres">
      <dgm:prSet presAssocID="{678F8BFE-41DC-4033-9E31-A3D0311155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DF3F3A-1B0F-4CE8-8983-CC9A2ADEAC5C}" type="pres">
      <dgm:prSet presAssocID="{BD23E3D2-3CF2-465E-9F5D-9DE69E50AC98}" presName="hierRoot1" presStyleCnt="0"/>
      <dgm:spPr/>
    </dgm:pt>
    <dgm:pt modelId="{149C38CA-57D0-4769-B8D2-E449DFC7F949}" type="pres">
      <dgm:prSet presAssocID="{BD23E3D2-3CF2-465E-9F5D-9DE69E50AC98}" presName="composite" presStyleCnt="0"/>
      <dgm:spPr/>
    </dgm:pt>
    <dgm:pt modelId="{EB01467A-24EF-4CF1-9DB9-271318AA8A7C}" type="pres">
      <dgm:prSet presAssocID="{BD23E3D2-3CF2-465E-9F5D-9DE69E50AC98}" presName="background" presStyleLbl="node0" presStyleIdx="0" presStyleCnt="2"/>
      <dgm:spPr/>
    </dgm:pt>
    <dgm:pt modelId="{955AEAC7-18F2-4A22-B262-31CC5BA3DD5D}" type="pres">
      <dgm:prSet presAssocID="{BD23E3D2-3CF2-465E-9F5D-9DE69E50AC98}" presName="text" presStyleLbl="fgAcc0" presStyleIdx="0" presStyleCnt="2" custScaleX="132345" custScaleY="157536" custLinFactNeighborX="11604" custLinFactNeighborY="-755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E7058E-B6AF-4AC4-86A0-9B365813DFE6}" type="pres">
      <dgm:prSet presAssocID="{BD23E3D2-3CF2-465E-9F5D-9DE69E50AC98}" presName="hierChild2" presStyleCnt="0"/>
      <dgm:spPr/>
    </dgm:pt>
    <dgm:pt modelId="{43F51467-BFDB-43E7-9B74-D8B47758090F}" type="pres">
      <dgm:prSet presAssocID="{4E14D6EC-A864-4A20-81E1-1A84CF35CB09}" presName="Name10" presStyleLbl="parChTrans1D2" presStyleIdx="0" presStyleCnt="4"/>
      <dgm:spPr/>
      <dgm:t>
        <a:bodyPr/>
        <a:lstStyle/>
        <a:p>
          <a:endParaRPr lang="ru-RU"/>
        </a:p>
      </dgm:t>
    </dgm:pt>
    <dgm:pt modelId="{49F9006D-075C-4CEB-ABAE-BF5624EE49B3}" type="pres">
      <dgm:prSet presAssocID="{B15A4F59-01F3-4019-8D43-D81F7C24A6C3}" presName="hierRoot2" presStyleCnt="0"/>
      <dgm:spPr/>
    </dgm:pt>
    <dgm:pt modelId="{CAB57FEE-E8C9-4BB2-A292-B7BF22BF9359}" type="pres">
      <dgm:prSet presAssocID="{B15A4F59-01F3-4019-8D43-D81F7C24A6C3}" presName="composite2" presStyleCnt="0"/>
      <dgm:spPr/>
    </dgm:pt>
    <dgm:pt modelId="{6E04E424-EE40-450E-A1B7-995FECB7B053}" type="pres">
      <dgm:prSet presAssocID="{B15A4F59-01F3-4019-8D43-D81F7C24A6C3}" presName="background2" presStyleLbl="node2" presStyleIdx="0" presStyleCnt="4"/>
      <dgm:spPr/>
    </dgm:pt>
    <dgm:pt modelId="{9D9556CA-C012-4486-8AAD-EC16067A5CC0}" type="pres">
      <dgm:prSet presAssocID="{B15A4F59-01F3-4019-8D43-D81F7C24A6C3}" presName="text2" presStyleLbl="fgAcc2" presStyleIdx="0" presStyleCnt="4" custScaleX="117911" custScaleY="210978" custLinFactX="8483" custLinFactY="-100000" custLinFactNeighborX="100000" custLinFactNeighborY="-1360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E9EE40-35F5-4FE6-B072-573BE7E49CFD}" type="pres">
      <dgm:prSet presAssocID="{B15A4F59-01F3-4019-8D43-D81F7C24A6C3}" presName="hierChild3" presStyleCnt="0"/>
      <dgm:spPr/>
    </dgm:pt>
    <dgm:pt modelId="{AB07C32D-CE88-455D-BEC9-7ABA9DDB67B6}" type="pres">
      <dgm:prSet presAssocID="{CE2217CD-DBD9-4DC6-8AEE-FD72F6C69E1C}" presName="Name10" presStyleLbl="parChTrans1D2" presStyleIdx="1" presStyleCnt="4"/>
      <dgm:spPr/>
      <dgm:t>
        <a:bodyPr/>
        <a:lstStyle/>
        <a:p>
          <a:endParaRPr lang="ru-RU"/>
        </a:p>
      </dgm:t>
    </dgm:pt>
    <dgm:pt modelId="{8E013714-7678-4FDF-A4DF-5F65972F3333}" type="pres">
      <dgm:prSet presAssocID="{01E27019-0869-42E6-800A-CD2B23636BF8}" presName="hierRoot2" presStyleCnt="0"/>
      <dgm:spPr/>
    </dgm:pt>
    <dgm:pt modelId="{2CB4B6EA-F6BC-4DE1-99E9-7BA91465640C}" type="pres">
      <dgm:prSet presAssocID="{01E27019-0869-42E6-800A-CD2B23636BF8}" presName="composite2" presStyleCnt="0"/>
      <dgm:spPr/>
    </dgm:pt>
    <dgm:pt modelId="{8C9A087D-2219-4B78-91FC-6C1E73204610}" type="pres">
      <dgm:prSet presAssocID="{01E27019-0869-42E6-800A-CD2B23636BF8}" presName="background2" presStyleLbl="node2" presStyleIdx="1" presStyleCnt="4"/>
      <dgm:spPr/>
    </dgm:pt>
    <dgm:pt modelId="{D8E7B6D6-E2C8-4781-93C6-5473E9989B70}" type="pres">
      <dgm:prSet presAssocID="{01E27019-0869-42E6-800A-CD2B23636BF8}" presName="text2" presStyleLbl="fgAcc2" presStyleIdx="1" presStyleCnt="4" custScaleX="151511" custScaleY="134132" custLinFactX="25827" custLinFactNeighborX="100000" custLinFactNeighborY="-90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8A8744-0B87-42AB-8845-6E97595F6402}" type="pres">
      <dgm:prSet presAssocID="{01E27019-0869-42E6-800A-CD2B23636BF8}" presName="hierChild3" presStyleCnt="0"/>
      <dgm:spPr/>
    </dgm:pt>
    <dgm:pt modelId="{B3E095FA-5022-4F37-89A9-0D86B8D88D3E}" type="pres">
      <dgm:prSet presAssocID="{5D3A71C6-D482-4527-BE07-5A7E3A03D8F1}" presName="Name10" presStyleLbl="parChTrans1D2" presStyleIdx="2" presStyleCnt="4"/>
      <dgm:spPr/>
      <dgm:t>
        <a:bodyPr/>
        <a:lstStyle/>
        <a:p>
          <a:endParaRPr lang="ru-RU"/>
        </a:p>
      </dgm:t>
    </dgm:pt>
    <dgm:pt modelId="{7F96889D-8AED-4B99-8D54-0A5FD235BBDD}" type="pres">
      <dgm:prSet presAssocID="{A1D0673A-7E8F-4504-84A2-9B8D98F4D624}" presName="hierRoot2" presStyleCnt="0"/>
      <dgm:spPr/>
    </dgm:pt>
    <dgm:pt modelId="{EB6AEF64-0166-4F63-9F26-DA7BEF251AC4}" type="pres">
      <dgm:prSet presAssocID="{A1D0673A-7E8F-4504-84A2-9B8D98F4D624}" presName="composite2" presStyleCnt="0"/>
      <dgm:spPr/>
    </dgm:pt>
    <dgm:pt modelId="{CF46AA32-BDC2-4625-8544-D47A2E9325C5}" type="pres">
      <dgm:prSet presAssocID="{A1D0673A-7E8F-4504-84A2-9B8D98F4D624}" presName="background2" presStyleLbl="node2" presStyleIdx="2" presStyleCnt="4"/>
      <dgm:spPr/>
    </dgm:pt>
    <dgm:pt modelId="{EE7389FB-77E2-4F80-B838-C8EC1830D32F}" type="pres">
      <dgm:prSet presAssocID="{A1D0673A-7E8F-4504-84A2-9B8D98F4D624}" presName="text2" presStyleLbl="fgAcc2" presStyleIdx="2" presStyleCnt="4" custScaleX="170613" custScaleY="171957" custLinFactX="-100000" custLinFactNeighborX="-105837" custLinFactNeighborY="55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2954A0-3D49-401F-8435-0E59EE46053A}" type="pres">
      <dgm:prSet presAssocID="{A1D0673A-7E8F-4504-84A2-9B8D98F4D624}" presName="hierChild3" presStyleCnt="0"/>
      <dgm:spPr/>
    </dgm:pt>
    <dgm:pt modelId="{D48576E5-08CD-4A81-9A0C-2872A5BE465A}" type="pres">
      <dgm:prSet presAssocID="{0C7190C0-92C7-463B-BE34-59187F062ACF}" presName="Name10" presStyleLbl="parChTrans1D2" presStyleIdx="3" presStyleCnt="4"/>
      <dgm:spPr/>
      <dgm:t>
        <a:bodyPr/>
        <a:lstStyle/>
        <a:p>
          <a:endParaRPr lang="ru-RU"/>
        </a:p>
      </dgm:t>
    </dgm:pt>
    <dgm:pt modelId="{7BE4AFD2-CF8F-4CAF-8896-B19D2FD8A33D}" type="pres">
      <dgm:prSet presAssocID="{F6830383-0E8C-4DFA-8DB3-86F3CB587E5E}" presName="hierRoot2" presStyleCnt="0"/>
      <dgm:spPr/>
    </dgm:pt>
    <dgm:pt modelId="{DC1E174B-44F3-40B9-B930-0633DE47AA26}" type="pres">
      <dgm:prSet presAssocID="{F6830383-0E8C-4DFA-8DB3-86F3CB587E5E}" presName="composite2" presStyleCnt="0"/>
      <dgm:spPr/>
    </dgm:pt>
    <dgm:pt modelId="{3D50B202-C457-4498-8131-83B12C9DAC77}" type="pres">
      <dgm:prSet presAssocID="{F6830383-0E8C-4DFA-8DB3-86F3CB587E5E}" presName="background2" presStyleLbl="node2" presStyleIdx="3" presStyleCnt="4"/>
      <dgm:spPr/>
    </dgm:pt>
    <dgm:pt modelId="{B86333B5-E494-4671-9359-59799B56F59F}" type="pres">
      <dgm:prSet presAssocID="{F6830383-0E8C-4DFA-8DB3-86F3CB587E5E}" presName="text2" presStyleLbl="fgAcc2" presStyleIdx="3" presStyleCnt="4" custScaleX="153823" custScaleY="186512" custLinFactY="-100000" custLinFactNeighborX="-66474" custLinFactNeighborY="-110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FA62AE-2911-462E-889D-A487C805616D}" type="pres">
      <dgm:prSet presAssocID="{F6830383-0E8C-4DFA-8DB3-86F3CB587E5E}" presName="hierChild3" presStyleCnt="0"/>
      <dgm:spPr/>
    </dgm:pt>
    <dgm:pt modelId="{B00CD98B-5C20-434D-B138-B91CAECD15C9}" type="pres">
      <dgm:prSet presAssocID="{9E27243F-6A82-44DE-9C0F-E9FDF09E8EFB}" presName="hierRoot1" presStyleCnt="0"/>
      <dgm:spPr/>
    </dgm:pt>
    <dgm:pt modelId="{1F0B5FC5-714F-43B5-88A8-242AA2B3AB44}" type="pres">
      <dgm:prSet presAssocID="{9E27243F-6A82-44DE-9C0F-E9FDF09E8EFB}" presName="composite" presStyleCnt="0"/>
      <dgm:spPr/>
    </dgm:pt>
    <dgm:pt modelId="{CE925DF0-EF54-4E99-8496-6663185CA1A7}" type="pres">
      <dgm:prSet presAssocID="{9E27243F-6A82-44DE-9C0F-E9FDF09E8EFB}" presName="background" presStyleLbl="node0" presStyleIdx="1" presStyleCnt="2"/>
      <dgm:spPr/>
    </dgm:pt>
    <dgm:pt modelId="{89D332BD-CF37-4B83-AD19-203A8E886872}" type="pres">
      <dgm:prSet presAssocID="{9E27243F-6A82-44DE-9C0F-E9FDF09E8EFB}" presName="text" presStyleLbl="fgAcc0" presStyleIdx="1" presStyleCnt="2" custScaleX="209533" custScaleY="184688" custLinFactY="100000" custLinFactNeighborX="9824" custLinFactNeighborY="1590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6802C0-489A-4707-ABF5-73A311E16476}" type="pres">
      <dgm:prSet presAssocID="{9E27243F-6A82-44DE-9C0F-E9FDF09E8EFB}" presName="hierChild2" presStyleCnt="0"/>
      <dgm:spPr/>
    </dgm:pt>
  </dgm:ptLst>
  <dgm:cxnLst>
    <dgm:cxn modelId="{2D4EA121-1627-4D7C-A21A-B9AAABE550F5}" type="presOf" srcId="{5D3A71C6-D482-4527-BE07-5A7E3A03D8F1}" destId="{B3E095FA-5022-4F37-89A9-0D86B8D88D3E}" srcOrd="0" destOrd="0" presId="urn:microsoft.com/office/officeart/2005/8/layout/hierarchy1"/>
    <dgm:cxn modelId="{AFD63B1C-FBCC-4E4E-B9A4-D4CC0EB8EF0A}" type="presOf" srcId="{A1D0673A-7E8F-4504-84A2-9B8D98F4D624}" destId="{EE7389FB-77E2-4F80-B838-C8EC1830D32F}" srcOrd="0" destOrd="0" presId="urn:microsoft.com/office/officeart/2005/8/layout/hierarchy1"/>
    <dgm:cxn modelId="{47025FB5-D6AE-4B2F-934A-396B8FB0BEE8}" srcId="{BD23E3D2-3CF2-465E-9F5D-9DE69E50AC98}" destId="{F6830383-0E8C-4DFA-8DB3-86F3CB587E5E}" srcOrd="3" destOrd="0" parTransId="{0C7190C0-92C7-463B-BE34-59187F062ACF}" sibTransId="{E181D6B0-B5E6-4EE4-9733-87F2621C5B06}"/>
    <dgm:cxn modelId="{352F131D-E4C3-47A0-995B-7867A02F200E}" type="presOf" srcId="{0C7190C0-92C7-463B-BE34-59187F062ACF}" destId="{D48576E5-08CD-4A81-9A0C-2872A5BE465A}" srcOrd="0" destOrd="0" presId="urn:microsoft.com/office/officeart/2005/8/layout/hierarchy1"/>
    <dgm:cxn modelId="{ACED9D2A-04F2-454D-AAB4-553E2CF1C65E}" srcId="{BD23E3D2-3CF2-465E-9F5D-9DE69E50AC98}" destId="{B15A4F59-01F3-4019-8D43-D81F7C24A6C3}" srcOrd="0" destOrd="0" parTransId="{4E14D6EC-A864-4A20-81E1-1A84CF35CB09}" sibTransId="{E1CFCC34-B022-4FF4-9A37-FFBBCDAAC357}"/>
    <dgm:cxn modelId="{B77DE805-76FC-4C0B-ADF7-E11B7AF1DB1F}" srcId="{BD23E3D2-3CF2-465E-9F5D-9DE69E50AC98}" destId="{A1D0673A-7E8F-4504-84A2-9B8D98F4D624}" srcOrd="2" destOrd="0" parTransId="{5D3A71C6-D482-4527-BE07-5A7E3A03D8F1}" sibTransId="{C994BD26-2B8C-4F05-BAE4-756C3D6A964D}"/>
    <dgm:cxn modelId="{72BDBA73-2DD4-4990-82C9-B505ED80C9F8}" srcId="{678F8BFE-41DC-4033-9E31-A3D031115526}" destId="{BD23E3D2-3CF2-465E-9F5D-9DE69E50AC98}" srcOrd="0" destOrd="0" parTransId="{4CBEE8FD-4CAC-4C5E-BDBD-2A0264460B30}" sibTransId="{5ECA285D-38E1-408C-9D59-3018D87C51EB}"/>
    <dgm:cxn modelId="{F93F2E21-4147-4B21-973C-5E82E91E25A6}" type="presOf" srcId="{F6830383-0E8C-4DFA-8DB3-86F3CB587E5E}" destId="{B86333B5-E494-4671-9359-59799B56F59F}" srcOrd="0" destOrd="0" presId="urn:microsoft.com/office/officeart/2005/8/layout/hierarchy1"/>
    <dgm:cxn modelId="{7418AD84-7422-4138-9F09-7C1920FCDC5B}" type="presOf" srcId="{BD23E3D2-3CF2-465E-9F5D-9DE69E50AC98}" destId="{955AEAC7-18F2-4A22-B262-31CC5BA3DD5D}" srcOrd="0" destOrd="0" presId="urn:microsoft.com/office/officeart/2005/8/layout/hierarchy1"/>
    <dgm:cxn modelId="{C790CFB7-33D4-43DF-A651-AFFF4EB478AD}" type="presOf" srcId="{4E14D6EC-A864-4A20-81E1-1A84CF35CB09}" destId="{43F51467-BFDB-43E7-9B74-D8B47758090F}" srcOrd="0" destOrd="0" presId="urn:microsoft.com/office/officeart/2005/8/layout/hierarchy1"/>
    <dgm:cxn modelId="{86396225-96E2-4F83-9DD7-CAA63BC94D5F}" type="presOf" srcId="{9E27243F-6A82-44DE-9C0F-E9FDF09E8EFB}" destId="{89D332BD-CF37-4B83-AD19-203A8E886872}" srcOrd="0" destOrd="0" presId="urn:microsoft.com/office/officeart/2005/8/layout/hierarchy1"/>
    <dgm:cxn modelId="{D708517C-A481-4413-B6E3-597CA17617BF}" type="presOf" srcId="{CE2217CD-DBD9-4DC6-8AEE-FD72F6C69E1C}" destId="{AB07C32D-CE88-455D-BEC9-7ABA9DDB67B6}" srcOrd="0" destOrd="0" presId="urn:microsoft.com/office/officeart/2005/8/layout/hierarchy1"/>
    <dgm:cxn modelId="{DDD9696F-4765-4882-8B25-15F5D91D9B3D}" type="presOf" srcId="{678F8BFE-41DC-4033-9E31-A3D031115526}" destId="{E62C3848-36F3-42EC-9E12-1A71624DD6F6}" srcOrd="0" destOrd="0" presId="urn:microsoft.com/office/officeart/2005/8/layout/hierarchy1"/>
    <dgm:cxn modelId="{2F5E8B17-77C2-40F4-A85B-CFFA9A38E811}" type="presOf" srcId="{B15A4F59-01F3-4019-8D43-D81F7C24A6C3}" destId="{9D9556CA-C012-4486-8AAD-EC16067A5CC0}" srcOrd="0" destOrd="0" presId="urn:microsoft.com/office/officeart/2005/8/layout/hierarchy1"/>
    <dgm:cxn modelId="{5E512F55-DFC6-4FE4-9C31-196A5E1E7AC7}" srcId="{BD23E3D2-3CF2-465E-9F5D-9DE69E50AC98}" destId="{01E27019-0869-42E6-800A-CD2B23636BF8}" srcOrd="1" destOrd="0" parTransId="{CE2217CD-DBD9-4DC6-8AEE-FD72F6C69E1C}" sibTransId="{DFE030B4-240D-4463-98CA-52AC2A7603C1}"/>
    <dgm:cxn modelId="{33F843E2-8DB9-4F4B-8DCA-A27D99121FA7}" srcId="{678F8BFE-41DC-4033-9E31-A3D031115526}" destId="{9E27243F-6A82-44DE-9C0F-E9FDF09E8EFB}" srcOrd="1" destOrd="0" parTransId="{4C6843C2-E020-42BF-82C5-AFFE40E089D2}" sibTransId="{A10A7249-52DE-4527-B966-3DC89271DDAB}"/>
    <dgm:cxn modelId="{E915C98E-228B-4CCC-8DB5-7C78E34AD136}" type="presOf" srcId="{01E27019-0869-42E6-800A-CD2B23636BF8}" destId="{D8E7B6D6-E2C8-4781-93C6-5473E9989B70}" srcOrd="0" destOrd="0" presId="urn:microsoft.com/office/officeart/2005/8/layout/hierarchy1"/>
    <dgm:cxn modelId="{8899735D-0C1E-4ADE-BEAF-7126B143E320}" type="presParOf" srcId="{E62C3848-36F3-42EC-9E12-1A71624DD6F6}" destId="{56DF3F3A-1B0F-4CE8-8983-CC9A2ADEAC5C}" srcOrd="0" destOrd="0" presId="urn:microsoft.com/office/officeart/2005/8/layout/hierarchy1"/>
    <dgm:cxn modelId="{AFBBB763-9489-4DE5-9C95-D3D175A0DBAC}" type="presParOf" srcId="{56DF3F3A-1B0F-4CE8-8983-CC9A2ADEAC5C}" destId="{149C38CA-57D0-4769-B8D2-E449DFC7F949}" srcOrd="0" destOrd="0" presId="urn:microsoft.com/office/officeart/2005/8/layout/hierarchy1"/>
    <dgm:cxn modelId="{367EFEB7-7D09-46F1-A056-33D5BE7FF38F}" type="presParOf" srcId="{149C38CA-57D0-4769-B8D2-E449DFC7F949}" destId="{EB01467A-24EF-4CF1-9DB9-271318AA8A7C}" srcOrd="0" destOrd="0" presId="urn:microsoft.com/office/officeart/2005/8/layout/hierarchy1"/>
    <dgm:cxn modelId="{68BB16C9-893D-48ED-83AB-E9C8E8A561EA}" type="presParOf" srcId="{149C38CA-57D0-4769-B8D2-E449DFC7F949}" destId="{955AEAC7-18F2-4A22-B262-31CC5BA3DD5D}" srcOrd="1" destOrd="0" presId="urn:microsoft.com/office/officeart/2005/8/layout/hierarchy1"/>
    <dgm:cxn modelId="{42C16403-A4DD-4136-B1E3-1664CA7099C4}" type="presParOf" srcId="{56DF3F3A-1B0F-4CE8-8983-CC9A2ADEAC5C}" destId="{6EE7058E-B6AF-4AC4-86A0-9B365813DFE6}" srcOrd="1" destOrd="0" presId="urn:microsoft.com/office/officeart/2005/8/layout/hierarchy1"/>
    <dgm:cxn modelId="{D25A7252-0BD3-4384-9EDA-DA2E1F4436F3}" type="presParOf" srcId="{6EE7058E-B6AF-4AC4-86A0-9B365813DFE6}" destId="{43F51467-BFDB-43E7-9B74-D8B47758090F}" srcOrd="0" destOrd="0" presId="urn:microsoft.com/office/officeart/2005/8/layout/hierarchy1"/>
    <dgm:cxn modelId="{FDE06130-390B-47BD-BAB2-59F797AFAD07}" type="presParOf" srcId="{6EE7058E-B6AF-4AC4-86A0-9B365813DFE6}" destId="{49F9006D-075C-4CEB-ABAE-BF5624EE49B3}" srcOrd="1" destOrd="0" presId="urn:microsoft.com/office/officeart/2005/8/layout/hierarchy1"/>
    <dgm:cxn modelId="{778CAD3A-E3F8-4DD0-8B8E-45FB7E2B3B37}" type="presParOf" srcId="{49F9006D-075C-4CEB-ABAE-BF5624EE49B3}" destId="{CAB57FEE-E8C9-4BB2-A292-B7BF22BF9359}" srcOrd="0" destOrd="0" presId="urn:microsoft.com/office/officeart/2005/8/layout/hierarchy1"/>
    <dgm:cxn modelId="{0C0A21DE-FC9D-413F-8391-E7E5395418C1}" type="presParOf" srcId="{CAB57FEE-E8C9-4BB2-A292-B7BF22BF9359}" destId="{6E04E424-EE40-450E-A1B7-995FECB7B053}" srcOrd="0" destOrd="0" presId="urn:microsoft.com/office/officeart/2005/8/layout/hierarchy1"/>
    <dgm:cxn modelId="{1F8D3F41-651C-43B4-8D60-D6B05BD9B525}" type="presParOf" srcId="{CAB57FEE-E8C9-4BB2-A292-B7BF22BF9359}" destId="{9D9556CA-C012-4486-8AAD-EC16067A5CC0}" srcOrd="1" destOrd="0" presId="urn:microsoft.com/office/officeart/2005/8/layout/hierarchy1"/>
    <dgm:cxn modelId="{3FE0AE49-0A59-4DD0-BF8F-60AC8CF727E5}" type="presParOf" srcId="{49F9006D-075C-4CEB-ABAE-BF5624EE49B3}" destId="{3BE9EE40-35F5-4FE6-B072-573BE7E49CFD}" srcOrd="1" destOrd="0" presId="urn:microsoft.com/office/officeart/2005/8/layout/hierarchy1"/>
    <dgm:cxn modelId="{9132A249-82B8-4848-B508-7F9EF0039255}" type="presParOf" srcId="{6EE7058E-B6AF-4AC4-86A0-9B365813DFE6}" destId="{AB07C32D-CE88-455D-BEC9-7ABA9DDB67B6}" srcOrd="2" destOrd="0" presId="urn:microsoft.com/office/officeart/2005/8/layout/hierarchy1"/>
    <dgm:cxn modelId="{01458D03-F16D-4F95-AD74-C6B9F2818B87}" type="presParOf" srcId="{6EE7058E-B6AF-4AC4-86A0-9B365813DFE6}" destId="{8E013714-7678-4FDF-A4DF-5F65972F3333}" srcOrd="3" destOrd="0" presId="urn:microsoft.com/office/officeart/2005/8/layout/hierarchy1"/>
    <dgm:cxn modelId="{2750E4E3-F64E-4287-882C-17EB8302EC8F}" type="presParOf" srcId="{8E013714-7678-4FDF-A4DF-5F65972F3333}" destId="{2CB4B6EA-F6BC-4DE1-99E9-7BA91465640C}" srcOrd="0" destOrd="0" presId="urn:microsoft.com/office/officeart/2005/8/layout/hierarchy1"/>
    <dgm:cxn modelId="{C6AD7797-4AC6-4EA7-8371-4766562E7BE5}" type="presParOf" srcId="{2CB4B6EA-F6BC-4DE1-99E9-7BA91465640C}" destId="{8C9A087D-2219-4B78-91FC-6C1E73204610}" srcOrd="0" destOrd="0" presId="urn:microsoft.com/office/officeart/2005/8/layout/hierarchy1"/>
    <dgm:cxn modelId="{3F39F60B-C893-428A-927C-2198BDD4B82A}" type="presParOf" srcId="{2CB4B6EA-F6BC-4DE1-99E9-7BA91465640C}" destId="{D8E7B6D6-E2C8-4781-93C6-5473E9989B70}" srcOrd="1" destOrd="0" presId="urn:microsoft.com/office/officeart/2005/8/layout/hierarchy1"/>
    <dgm:cxn modelId="{2CAAF8A4-5210-4B7F-9A69-BC153EB1D286}" type="presParOf" srcId="{8E013714-7678-4FDF-A4DF-5F65972F3333}" destId="{038A8744-0B87-42AB-8845-6E97595F6402}" srcOrd="1" destOrd="0" presId="urn:microsoft.com/office/officeart/2005/8/layout/hierarchy1"/>
    <dgm:cxn modelId="{9FA58235-B2AB-48A0-A398-F18159EABDED}" type="presParOf" srcId="{6EE7058E-B6AF-4AC4-86A0-9B365813DFE6}" destId="{B3E095FA-5022-4F37-89A9-0D86B8D88D3E}" srcOrd="4" destOrd="0" presId="urn:microsoft.com/office/officeart/2005/8/layout/hierarchy1"/>
    <dgm:cxn modelId="{8D71AFA3-5D94-4F2F-9BEB-C1AD57B57D35}" type="presParOf" srcId="{6EE7058E-B6AF-4AC4-86A0-9B365813DFE6}" destId="{7F96889D-8AED-4B99-8D54-0A5FD235BBDD}" srcOrd="5" destOrd="0" presId="urn:microsoft.com/office/officeart/2005/8/layout/hierarchy1"/>
    <dgm:cxn modelId="{5A969494-DA01-4640-98CF-32E0838D729E}" type="presParOf" srcId="{7F96889D-8AED-4B99-8D54-0A5FD235BBDD}" destId="{EB6AEF64-0166-4F63-9F26-DA7BEF251AC4}" srcOrd="0" destOrd="0" presId="urn:microsoft.com/office/officeart/2005/8/layout/hierarchy1"/>
    <dgm:cxn modelId="{4E7866E6-9F3C-4E6D-96A4-2D4408652915}" type="presParOf" srcId="{EB6AEF64-0166-4F63-9F26-DA7BEF251AC4}" destId="{CF46AA32-BDC2-4625-8544-D47A2E9325C5}" srcOrd="0" destOrd="0" presId="urn:microsoft.com/office/officeart/2005/8/layout/hierarchy1"/>
    <dgm:cxn modelId="{48D554C3-3C31-46BC-B6F1-75FD2B97510D}" type="presParOf" srcId="{EB6AEF64-0166-4F63-9F26-DA7BEF251AC4}" destId="{EE7389FB-77E2-4F80-B838-C8EC1830D32F}" srcOrd="1" destOrd="0" presId="urn:microsoft.com/office/officeart/2005/8/layout/hierarchy1"/>
    <dgm:cxn modelId="{26EF35E9-391B-4C36-85AB-60EDD240E7F0}" type="presParOf" srcId="{7F96889D-8AED-4B99-8D54-0A5FD235BBDD}" destId="{002954A0-3D49-401F-8435-0E59EE46053A}" srcOrd="1" destOrd="0" presId="urn:microsoft.com/office/officeart/2005/8/layout/hierarchy1"/>
    <dgm:cxn modelId="{57D751B7-A46D-4867-BDED-52966F1B3AEF}" type="presParOf" srcId="{6EE7058E-B6AF-4AC4-86A0-9B365813DFE6}" destId="{D48576E5-08CD-4A81-9A0C-2872A5BE465A}" srcOrd="6" destOrd="0" presId="urn:microsoft.com/office/officeart/2005/8/layout/hierarchy1"/>
    <dgm:cxn modelId="{EB2B4DF4-51C5-4BF6-AF46-E52B8E7DE2BA}" type="presParOf" srcId="{6EE7058E-B6AF-4AC4-86A0-9B365813DFE6}" destId="{7BE4AFD2-CF8F-4CAF-8896-B19D2FD8A33D}" srcOrd="7" destOrd="0" presId="urn:microsoft.com/office/officeart/2005/8/layout/hierarchy1"/>
    <dgm:cxn modelId="{E4565FAB-051A-47BA-B367-D7AEF82D907B}" type="presParOf" srcId="{7BE4AFD2-CF8F-4CAF-8896-B19D2FD8A33D}" destId="{DC1E174B-44F3-40B9-B930-0633DE47AA26}" srcOrd="0" destOrd="0" presId="urn:microsoft.com/office/officeart/2005/8/layout/hierarchy1"/>
    <dgm:cxn modelId="{A3F3805F-1277-4FEA-9DD4-BD7184EFD49B}" type="presParOf" srcId="{DC1E174B-44F3-40B9-B930-0633DE47AA26}" destId="{3D50B202-C457-4498-8131-83B12C9DAC77}" srcOrd="0" destOrd="0" presId="urn:microsoft.com/office/officeart/2005/8/layout/hierarchy1"/>
    <dgm:cxn modelId="{2C51FE63-B984-492E-B889-0954DAEDE8E2}" type="presParOf" srcId="{DC1E174B-44F3-40B9-B930-0633DE47AA26}" destId="{B86333B5-E494-4671-9359-59799B56F59F}" srcOrd="1" destOrd="0" presId="urn:microsoft.com/office/officeart/2005/8/layout/hierarchy1"/>
    <dgm:cxn modelId="{A050D397-B2D3-44C7-B641-D4DDDEAC6A0B}" type="presParOf" srcId="{7BE4AFD2-CF8F-4CAF-8896-B19D2FD8A33D}" destId="{C4FA62AE-2911-462E-889D-A487C805616D}" srcOrd="1" destOrd="0" presId="urn:microsoft.com/office/officeart/2005/8/layout/hierarchy1"/>
    <dgm:cxn modelId="{64A485B3-3427-4F57-ABF2-2D6758EB7B00}" type="presParOf" srcId="{E62C3848-36F3-42EC-9E12-1A71624DD6F6}" destId="{B00CD98B-5C20-434D-B138-B91CAECD15C9}" srcOrd="1" destOrd="0" presId="urn:microsoft.com/office/officeart/2005/8/layout/hierarchy1"/>
    <dgm:cxn modelId="{09C3B973-8BA5-40E0-A937-DC6D92D67C0A}" type="presParOf" srcId="{B00CD98B-5C20-434D-B138-B91CAECD15C9}" destId="{1F0B5FC5-714F-43B5-88A8-242AA2B3AB44}" srcOrd="0" destOrd="0" presId="urn:microsoft.com/office/officeart/2005/8/layout/hierarchy1"/>
    <dgm:cxn modelId="{CB3C057B-F0B0-4D36-A6C5-011ED0F4F15F}" type="presParOf" srcId="{1F0B5FC5-714F-43B5-88A8-242AA2B3AB44}" destId="{CE925DF0-EF54-4E99-8496-6663185CA1A7}" srcOrd="0" destOrd="0" presId="urn:microsoft.com/office/officeart/2005/8/layout/hierarchy1"/>
    <dgm:cxn modelId="{C65BF7D8-8BB3-422A-9BD5-8686FC95C110}" type="presParOf" srcId="{1F0B5FC5-714F-43B5-88A8-242AA2B3AB44}" destId="{89D332BD-CF37-4B83-AD19-203A8E886872}" srcOrd="1" destOrd="0" presId="urn:microsoft.com/office/officeart/2005/8/layout/hierarchy1"/>
    <dgm:cxn modelId="{D2822909-902A-4011-B2B9-5ABEFFA6F75E}" type="presParOf" srcId="{B00CD98B-5C20-434D-B138-B91CAECD15C9}" destId="{1C6802C0-489A-4707-ABF5-73A311E164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0.07503</cdr:x>
      <cdr:y>0.6065</cdr:y>
    </cdr:from>
    <cdr:to>
      <cdr:x>0.19363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0.07203</cdr:x>
      <cdr:y>0.606</cdr:y>
    </cdr:from>
    <cdr:to>
      <cdr:x>0.18638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0.07303</cdr:x>
      <cdr:y>0.60575</cdr:y>
    </cdr:from>
    <cdr:to>
      <cdr:x>0.18663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0.07203</cdr:x>
      <cdr:y>0.606</cdr:y>
    </cdr:from>
    <cdr:to>
      <cdr:x>0.18638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0.07203</cdr:x>
      <cdr:y>0.606</cdr:y>
    </cdr:from>
    <cdr:to>
      <cdr:x>0.18638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0.07203</cdr:x>
      <cdr:y>0.606</cdr:y>
    </cdr:from>
    <cdr:to>
      <cdr:x>0.18638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0.07203</cdr:x>
      <cdr:y>0.606</cdr:y>
    </cdr:from>
    <cdr:to>
      <cdr:x>0.18638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0.07203</cdr:x>
      <cdr:y>0.606</cdr:y>
    </cdr:from>
    <cdr:to>
      <cdr:x>0.18638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8C5197-5E1E-4CB2-A4E8-A78089C24EF7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0947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6" y="9370947"/>
            <a:ext cx="2919565" cy="495367"/>
          </a:xfrm>
          <a:prstGeom prst="rect">
            <a:avLst/>
          </a:prstGeom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DCF5C91-E8DC-426E-8BDE-75D7A25CF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35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C58CC39-DEA0-4091-9C91-31640E218DF7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947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0947"/>
            <a:ext cx="2919565" cy="493789"/>
          </a:xfrm>
          <a:prstGeom prst="rect">
            <a:avLst/>
          </a:prstGeom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30CB325-F337-470F-B6DC-2B0C08FC2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596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741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9512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283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7054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FAF436-8E7D-4C13-A937-4F632CB7EDF8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31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B325-F337-470F-B6DC-2B0C08FC238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4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B325-F337-470F-B6DC-2B0C08FC238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64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741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9512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283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7054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B76782-BAE6-4F07-9AC4-E35B64C094FD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167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B2AA-BE6E-4AB9-9311-AD3E272CFF2D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D395E-316A-49D4-A022-1C070A3A8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06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124E2-12A9-4E94-B6FB-A383C5407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36A42-FDD7-490E-AA5A-8314322B523B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97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7E9DE-D330-4ECC-8569-AB33D299C445}" type="datetime1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2A283-23A0-4C10-BCDC-EF4A4B2AB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57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6700-18EC-4197-859C-A44AEA790454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5A923-C8BD-4A76-8FE6-8936ABD32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38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CAA51-64E4-47C9-9A63-D5529A74DF3B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5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5E70-D5A3-4EF3-B103-51B47DA14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40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0D2B1-7520-4BB9-B8D0-258AD9735719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04098-2AEC-4FF6-93FC-18599FA36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86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86547-6495-40AC-9A34-333C5FD83E00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24836-87CC-4DAE-B365-4A507638E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766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0E73C-FDF6-45AA-8722-686A1E3A7FBB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CADE9-87D1-4996-AD18-A8790406D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08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31C4A-3C46-46DA-873C-F0D8345114BF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94C038-1B60-49FA-AF20-D1560328A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66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26DC2-CD55-4834-BC4C-26D3C692C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310AC-5DE9-476A-8A4D-510264D15ED5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6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67EE-48ED-456D-AA2E-BCF77B115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A4C91-7211-4911-96B6-2C615189D435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8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C1BF6-E7E6-4C92-9AED-0F9D5B065BEF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5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19A47-CD5F-472F-8E7A-20894C29A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459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C4EDB-8464-4D08-A250-E4679C697763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21525-7B43-479E-9EDD-13D962D5F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54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1943-3AE1-4C02-BBDB-BC4048F5A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F4066-5E95-417D-AF2B-FDC3BDFE37EE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00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E207E-6762-43BE-BBD1-25FEC53F34C1}" type="datetime1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05AAD-F528-4CF5-86D0-A192E7913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50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0BB49-E4D1-4725-838D-2F209F51AFD8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B64A-28A7-4550-B38F-585CED45C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21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E52D1-92A7-488A-8EA2-1678FBA0091F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FC651-7C78-4161-8CD8-60C50D975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4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520D-0D56-4630-B07A-ED0BB5841DDA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C42E8-7FEE-4335-B2FB-0B47DC06A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44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0EA3-FF52-4554-A47B-CB9E8EDBC7A9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D15E0D-8077-4CE6-87BC-7188C9BCB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53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0CE1-5270-47E0-A893-426DCACF0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8A9A-BBF5-427B-9736-DF734A1253E3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54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27BB5-2D99-489E-B83E-E5A61CE3B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1E75-2F4C-4F88-9BBD-1035BB15810D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2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49049-E83D-4D80-A5AA-F67A44D674DD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EEF0-E85C-442F-9FEE-D25DF80C4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629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47F5AC0B-F09D-41F8-8F04-DD3F5B83C90D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CBF8CED3-37BD-4E4B-9C08-67A7AE9A5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8" r:id="rId1"/>
    <p:sldLayoutId id="2147485899" r:id="rId2"/>
    <p:sldLayoutId id="2147485900" r:id="rId3"/>
    <p:sldLayoutId id="2147485901" r:id="rId4"/>
    <p:sldLayoutId id="2147485902" r:id="rId5"/>
    <p:sldLayoutId id="2147485903" r:id="rId6"/>
    <p:sldLayoutId id="2147485904" r:id="rId7"/>
    <p:sldLayoutId id="2147485905" r:id="rId8"/>
    <p:sldLayoutId id="2147485906" r:id="rId9"/>
    <p:sldLayoutId id="2147485907" r:id="rId10"/>
    <p:sldLayoutId id="214748590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5D0A6E58-5909-41D0-8DE6-944AA7085DC6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6A611813-1765-43DB-A808-E873E6781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62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63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9" r:id="rId1"/>
    <p:sldLayoutId id="2147485910" r:id="rId2"/>
    <p:sldLayoutId id="2147485911" r:id="rId3"/>
    <p:sldLayoutId id="2147485912" r:id="rId4"/>
    <p:sldLayoutId id="2147485913" r:id="rId5"/>
    <p:sldLayoutId id="2147485914" r:id="rId6"/>
    <p:sldLayoutId id="2147485915" r:id="rId7"/>
    <p:sldLayoutId id="2147485916" r:id="rId8"/>
    <p:sldLayoutId id="2147485917" r:id="rId9"/>
    <p:sldLayoutId id="2147485918" r:id="rId10"/>
    <p:sldLayoutId id="21474859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chart" Target="../charts/chart15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chart" Target="../charts/char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chart" Target="../charts/chart18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chart" Target="../charts/char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chart" Target="../charts/char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chart" Target="../charts/char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chart" Target="../charts/chart26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0" y="2276475"/>
            <a:ext cx="87852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</a:p>
          <a:p>
            <a:pPr algn="ctr" eaLnBrk="1" hangingPunct="1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</a:t>
            </a:r>
            <a:r>
              <a:rPr lang="en-US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 плановый период</a:t>
            </a:r>
          </a:p>
          <a:p>
            <a:pPr algn="ctr" eaLnBrk="1" hangingPunct="1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  <a:p>
            <a:pPr algn="ctr" eaLnBrk="1" hangingPunct="1"/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661988" y="322263"/>
            <a:ext cx="79930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Красноуфимск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341438"/>
            <a:ext cx="2016348" cy="236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1073150" y="355670"/>
            <a:ext cx="7820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Налог взимаемый в связи с применением</a:t>
            </a:r>
          </a:p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патентной системы налогообложения</a:t>
            </a:r>
          </a:p>
        </p:txBody>
      </p:sp>
      <p:sp>
        <p:nvSpPr>
          <p:cNvPr id="38918" name="Прямоугольник 2"/>
          <p:cNvSpPr>
            <a:spLocks noChangeArrowheads="1"/>
          </p:cNvSpPr>
          <p:nvPr/>
        </p:nvSpPr>
        <p:spPr bwMode="auto">
          <a:xfrm>
            <a:off x="285750" y="5530850"/>
            <a:ext cx="8607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рассчитан администратором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платежа.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301841"/>
              </p:ext>
            </p:extLst>
          </p:nvPr>
        </p:nvGraphicFramePr>
        <p:xfrm>
          <a:off x="179512" y="1412776"/>
          <a:ext cx="8713663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1299385" y="240048"/>
            <a:ext cx="76938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Налог на имущество физических лиц</a:t>
            </a:r>
          </a:p>
          <a:p>
            <a:pPr algn="ctr" eaLnBrk="1" hangingPunct="1"/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490627"/>
              </p:ext>
            </p:extLst>
          </p:nvPr>
        </p:nvGraphicFramePr>
        <p:xfrm>
          <a:off x="285750" y="1412776"/>
          <a:ext cx="8707438" cy="383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41" name="TextBox 9"/>
          <p:cNvSpPr txBox="1">
            <a:spLocks noChangeArrowheads="1"/>
          </p:cNvSpPr>
          <p:nvPr/>
        </p:nvSpPr>
        <p:spPr bwMode="auto">
          <a:xfrm>
            <a:off x="207963" y="5516563"/>
            <a:ext cx="8785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рассчитан на основании начислений налога за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с учётом коэффициента собираемости.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2456905" y="476250"/>
            <a:ext cx="4282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Земельный налог</a:t>
            </a:r>
          </a:p>
        </p:txBody>
      </p:sp>
      <p:sp>
        <p:nvSpPr>
          <p:cNvPr id="40964" name="TextBox 9"/>
          <p:cNvSpPr txBox="1">
            <a:spLocks noChangeArrowheads="1"/>
          </p:cNvSpPr>
          <p:nvPr/>
        </p:nvSpPr>
        <p:spPr bwMode="auto">
          <a:xfrm>
            <a:off x="215274" y="5047454"/>
            <a:ext cx="89646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рассчитан по земельному налогу с организаций, исходя из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среднегодового поступления налога за 2019-2021 годы.</a:t>
            </a:r>
          </a:p>
          <a:p>
            <a:pPr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земельному налогу с физических лиц, исходя из фактически начисленного налога за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  <p:graphicFrame>
        <p:nvGraphicFramePr>
          <p:cNvPr id="7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824504"/>
              </p:ext>
            </p:extLst>
          </p:nvPr>
        </p:nvGraphicFramePr>
        <p:xfrm>
          <a:off x="179513" y="1340769"/>
          <a:ext cx="871296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943686" y="476250"/>
            <a:ext cx="5309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Государственная пошлина</a:t>
            </a:r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65531"/>
              </p:ext>
            </p:extLst>
          </p:nvPr>
        </p:nvGraphicFramePr>
        <p:xfrm>
          <a:off x="179513" y="1340768"/>
          <a:ext cx="8712968" cy="40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989" name="TextBox 9"/>
          <p:cNvSpPr txBox="1">
            <a:spLocks noChangeArrowheads="1"/>
          </p:cNvSpPr>
          <p:nvPr/>
        </p:nvSpPr>
        <p:spPr bwMode="auto">
          <a:xfrm>
            <a:off x="285750" y="5670550"/>
            <a:ext cx="8785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рассчитан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расчётов администраторов доходов.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1073150" y="270212"/>
            <a:ext cx="78193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Доходы от использования имущества, находящегося в государственной и муниципальной собственности</a:t>
            </a:r>
          </a:p>
        </p:txBody>
      </p:sp>
      <p:graphicFrame>
        <p:nvGraphicFramePr>
          <p:cNvPr id="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219889"/>
              </p:ext>
            </p:extLst>
          </p:nvPr>
        </p:nvGraphicFramePr>
        <p:xfrm>
          <a:off x="107504" y="1340770"/>
          <a:ext cx="8856983" cy="409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9274" y="5569057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рассчитан с учётом ожидаемого поступления за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год, среднегодового поступления за 2019-2021 годы и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коэффициента ожидаемого роста поступлений в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1073150" y="355670"/>
            <a:ext cx="78913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Доходы от продажи материальных и нематериальных активов</a:t>
            </a:r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808276"/>
              </p:ext>
            </p:extLst>
          </p:nvPr>
        </p:nvGraphicFramePr>
        <p:xfrm>
          <a:off x="179512" y="1346270"/>
          <a:ext cx="8722990" cy="497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062" name="TextBox 1"/>
          <p:cNvSpPr txBox="1">
            <a:spLocks noChangeArrowheads="1"/>
          </p:cNvSpPr>
          <p:nvPr/>
        </p:nvSpPr>
        <p:spPr bwMode="auto">
          <a:xfrm>
            <a:off x="900113" y="5949950"/>
            <a:ext cx="71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1073150" y="355670"/>
            <a:ext cx="7891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Штрафы, санкции, возмещение ущерба.</a:t>
            </a:r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013942"/>
              </p:ext>
            </p:extLst>
          </p:nvPr>
        </p:nvGraphicFramePr>
        <p:xfrm>
          <a:off x="179512" y="1346270"/>
          <a:ext cx="8722990" cy="424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062" name="TextBox 1"/>
          <p:cNvSpPr txBox="1">
            <a:spLocks noChangeArrowheads="1"/>
          </p:cNvSpPr>
          <p:nvPr/>
        </p:nvSpPr>
        <p:spPr bwMode="auto">
          <a:xfrm>
            <a:off x="467544" y="5517232"/>
            <a:ext cx="83529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рассчитан с учётом ожидаемого поступления за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коэффициента ожидаемого роста поступлений в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77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858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Прямоугольник 2"/>
          <p:cNvSpPr>
            <a:spLocks noChangeArrowheads="1"/>
          </p:cNvSpPr>
          <p:nvPr/>
        </p:nvSpPr>
        <p:spPr bwMode="auto">
          <a:xfrm>
            <a:off x="1042988" y="193675"/>
            <a:ext cx="770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планируемых поступлений в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от других </a:t>
            </a:r>
          </a:p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1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247 452,2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из них: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931284"/>
              </p:ext>
            </p:extLst>
          </p:nvPr>
        </p:nvGraphicFramePr>
        <p:xfrm>
          <a:off x="179388" y="1628774"/>
          <a:ext cx="8785100" cy="4824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3543300" y="476250"/>
            <a:ext cx="2109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47107" name="TextBox 10"/>
          <p:cNvSpPr txBox="1">
            <a:spLocks noChangeArrowheads="1"/>
          </p:cNvSpPr>
          <p:nvPr/>
        </p:nvSpPr>
        <p:spPr bwMode="auto">
          <a:xfrm>
            <a:off x="307975" y="1557338"/>
            <a:ext cx="86565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в бюджет городского округа Красноуфимск планируется к уплате отдельных налогов в расчете на одного жителя в местный бюджет: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850" y="2595563"/>
            <a:ext cx="1944688" cy="715962"/>
          </a:xfrm>
          <a:prstGeom prst="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13,8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850" y="3428999"/>
            <a:ext cx="1944688" cy="1213445"/>
          </a:xfrm>
          <a:prstGeom prst="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7975" y="4759920"/>
            <a:ext cx="1944688" cy="715963"/>
          </a:xfrm>
          <a:prstGeom prst="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тыс.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7975" y="5593358"/>
            <a:ext cx="1944688" cy="715962"/>
          </a:xfrm>
          <a:prstGeom prst="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5" name="Прямоугольник с одним усеченным и одним скругленным углом 4"/>
          <p:cNvSpPr/>
          <p:nvPr/>
        </p:nvSpPr>
        <p:spPr>
          <a:xfrm>
            <a:off x="2412999" y="2647801"/>
            <a:ext cx="5616575" cy="663723"/>
          </a:xfrm>
          <a:prstGeom prst="snip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физических лиц</a:t>
            </a:r>
          </a:p>
        </p:txBody>
      </p:sp>
      <p:sp>
        <p:nvSpPr>
          <p:cNvPr id="16" name="Прямоугольник с одним усеченным и одним скругленным углом 15"/>
          <p:cNvSpPr/>
          <p:nvPr/>
        </p:nvSpPr>
        <p:spPr>
          <a:xfrm>
            <a:off x="2379662" y="3428999"/>
            <a:ext cx="5616575" cy="1213445"/>
          </a:xfrm>
          <a:prstGeom prst="snip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Налоги, взимаемые в связи с применением специальных налоговых режимов (упрощенная система налогообложения, патентная система налогообложения, единый сельскохозяйственный налог)</a:t>
            </a:r>
          </a:p>
        </p:txBody>
      </p:sp>
      <p:sp>
        <p:nvSpPr>
          <p:cNvPr id="17" name="Прямоугольник с одним усеченным и одним скругленным углом 16"/>
          <p:cNvSpPr/>
          <p:nvPr/>
        </p:nvSpPr>
        <p:spPr>
          <a:xfrm>
            <a:off x="2413000" y="4901208"/>
            <a:ext cx="5616575" cy="539749"/>
          </a:xfrm>
          <a:prstGeom prst="snip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</p:txBody>
      </p:sp>
      <p:sp>
        <p:nvSpPr>
          <p:cNvPr id="18" name="Прямоугольник с одним усеченным и одним скругленным углом 17"/>
          <p:cNvSpPr/>
          <p:nvPr/>
        </p:nvSpPr>
        <p:spPr>
          <a:xfrm>
            <a:off x="2379663" y="5593358"/>
            <a:ext cx="5616575" cy="715962"/>
          </a:xfrm>
          <a:prstGeom prst="snip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43891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2806700" y="476250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pic>
        <p:nvPicPr>
          <p:cNvPr id="49155" name="Рисунок 7" descr="1410339261_allday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074144"/>
              </p:ext>
            </p:extLst>
          </p:nvPr>
        </p:nvGraphicFramePr>
        <p:xfrm>
          <a:off x="176213" y="1204913"/>
          <a:ext cx="8529637" cy="712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157" name="TextBox 40"/>
          <p:cNvSpPr txBox="1">
            <a:spLocks noChangeArrowheads="1"/>
          </p:cNvSpPr>
          <p:nvPr/>
        </p:nvSpPr>
        <p:spPr bwMode="auto">
          <a:xfrm>
            <a:off x="285751" y="1589005"/>
            <a:ext cx="29901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11 муниципальных программ будет реализовано в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сумму 1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959 426,6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71" name="Group 95"/>
          <p:cNvGraphicFramePr>
            <a:graphicFrameLocks noGrp="1"/>
          </p:cNvGraphicFramePr>
          <p:nvPr>
            <p:extLst/>
          </p:nvPr>
        </p:nvGraphicFramePr>
        <p:xfrm>
          <a:off x="179511" y="1021163"/>
          <a:ext cx="8785102" cy="557979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8244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78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0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0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6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59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оценка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прогноз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прогноз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прогноз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04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(на начало года), 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37 654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37 330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36 700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0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населения МО всего, млн.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8 799,9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9 130,3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9 468,7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9 838,8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4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4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предпринимательской деятельности, млн.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408,9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416,3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423,8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431,4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74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труда, млн.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4 861,0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5 055,4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5 257,7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5 520,5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70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выплаты, млн.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3 276,1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3 389,9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3 504,6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3 591,4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4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Среднедушевые денежные доходы (в месяц), руб./чел.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19 559,5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20 472,4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21 412,7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22 417,0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823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организаций (по полному кругу) по видам экономической деятельности всего, млн. руб.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8 865,0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9 308,0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9 867,0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10 459,0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823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 за счет всех источников финансирования, всего, млн.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683,1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715,2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785,3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869,3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823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в ценах соответствующего периода, млн. руб.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6 070,3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6 618,2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7 254,9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7 688,5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8748" name="Прямоугольник 2"/>
          <p:cNvSpPr>
            <a:spLocks noChangeArrowheads="1"/>
          </p:cNvSpPr>
          <p:nvPr/>
        </p:nvSpPr>
        <p:spPr bwMode="auto">
          <a:xfrm>
            <a:off x="827088" y="355600"/>
            <a:ext cx="7993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прогноза социально-экономического развития ГО Красноуфимск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6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7" descr="1410339261_allday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978136"/>
              </p:ext>
            </p:extLst>
          </p:nvPr>
        </p:nvGraphicFramePr>
        <p:xfrm>
          <a:off x="-1347788" y="1412776"/>
          <a:ext cx="10898188" cy="769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93738" y="368191"/>
            <a:ext cx="8640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и обеспечение эффективности деятельности администрации городского округа Красноуфимск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2028 года»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1412776"/>
            <a:ext cx="453650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4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895328"/>
              </p:ext>
            </p:extLst>
          </p:nvPr>
        </p:nvGraphicFramePr>
        <p:xfrm>
          <a:off x="142875" y="1106488"/>
          <a:ext cx="8858250" cy="564951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955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32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4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расходы в 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2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Главы, центрального аппарата Администрации, организация деятельности МКУ «Централизованная бухгалтерия»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57 028,0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2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Официальное опубликование правовых актов и иной официальной </a:t>
                      </a:r>
                      <a:r>
                        <a:rPr kumimoji="0" lang="ru-RU" sz="2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964,1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928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государственного полномочия СО по предоставлению гражданам, проживающим на территории Свердловской области, меры социальной поддержки по частичному освобождению от платы за  коммунальные услуги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12 897,0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55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гарантии лицам, замещавшим муниципальные должности и должности муниципальной службы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7 397,5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21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субсидий муниципальному фонду поддержки предпринимательства 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423,6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1234" name="Прямоугольник 2"/>
          <p:cNvSpPr>
            <a:spLocks noChangeArrowheads="1"/>
          </p:cNvSpPr>
          <p:nvPr/>
        </p:nvSpPr>
        <p:spPr bwMode="auto">
          <a:xfrm>
            <a:off x="1187450" y="458788"/>
            <a:ext cx="7272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5" name="Рисунок 7" descr="1410339261_allday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6" name="Прямоугольник 1"/>
          <p:cNvSpPr>
            <a:spLocks noChangeArrowheads="1"/>
          </p:cNvSpPr>
          <p:nvPr/>
        </p:nvSpPr>
        <p:spPr bwMode="auto">
          <a:xfrm>
            <a:off x="895350" y="127000"/>
            <a:ext cx="8069263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900" b="1" dirty="0">
                <a:latin typeface="Times New Roman" panose="02020603050405020304" pitchFamily="18" charset="0"/>
              </a:rPr>
              <a:t>Муниципальная программа «Развитие и обеспечение эффективности деятельности администрации городского округа Красноуфимск </a:t>
            </a:r>
            <a:r>
              <a:rPr lang="ru-RU" altLang="ru-RU" sz="1900" b="1" dirty="0" smtClean="0">
                <a:latin typeface="Times New Roman" panose="02020603050405020304" pitchFamily="18" charset="0"/>
              </a:rPr>
              <a:t>до 2028 года»</a:t>
            </a:r>
            <a:endParaRPr lang="ru-RU" altLang="ru-RU" sz="19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7" descr="1410339261_allday_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693738" y="184150"/>
            <a:ext cx="86407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модернизация жилищно-коммунального и дорожного хозяйства городского округа Красноуфимск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2028 года»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719852"/>
              </p:ext>
            </p:extLst>
          </p:nvPr>
        </p:nvGraphicFramePr>
        <p:xfrm>
          <a:off x="302382" y="3149551"/>
          <a:ext cx="8662105" cy="333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229" name="TextBox 6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uralnew.ru/assets/images/2022/08/23/ulicza-8-marta/5gBxMjH57g8-1536x1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7" y="1427513"/>
            <a:ext cx="3840361" cy="2559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ksk66.ru/wp-content/uploads/2022/09/IMG_869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32" y="1427513"/>
            <a:ext cx="3885624" cy="2590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3200"/>
            <a:ext cx="7858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Прямоугольник 5"/>
          <p:cNvSpPr>
            <a:spLocks noChangeArrowheads="1"/>
          </p:cNvSpPr>
          <p:nvPr/>
        </p:nvSpPr>
        <p:spPr bwMode="auto">
          <a:xfrm>
            <a:off x="1146175" y="203200"/>
            <a:ext cx="7689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модернизация жилищно-коммунального и дорожного хозяйства городского округа Красноуфимск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2028 года»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1341438"/>
            <a:ext cx="8626475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год:</a:t>
            </a:r>
          </a:p>
          <a:p>
            <a:pPr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«Комплексное благоустройство территории городского округа Красноуфимск»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20 004,2 тыс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руб.;</a:t>
            </a:r>
          </a:p>
          <a:p>
            <a:pPr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«Развитие дорожного хозяйства городского округа Красноуфимск»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110 139,0тыс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 «Развитие жилищно-коммунального комплекса  городского округа Красноуфимск»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11 063,1 тыс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4 «Социальная поддержка населения городского округа Красноуфимск»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103 602,3 тыс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5 «Строительство и реконструкция объектов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Красноуфимск» 83 230,0 тыс. руб.;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6 «Обеспечение реализации муниципальной программы и прочие мероприятия городского округа Красноуфимск»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25 292,3 тыс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7" descr="1410339261_allday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656251"/>
              </p:ext>
            </p:extLst>
          </p:nvPr>
        </p:nvGraphicFramePr>
        <p:xfrm>
          <a:off x="157163" y="2308225"/>
          <a:ext cx="9118600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46138" y="314325"/>
            <a:ext cx="814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«Управление муниципальными финансами городского округа Красноуфимск до 2028 года»</a:t>
            </a:r>
          </a:p>
        </p:txBody>
      </p:sp>
      <p:sp>
        <p:nvSpPr>
          <p:cNvPr id="55301" name="TextBox 8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42027"/>
            <a:ext cx="2846837" cy="1904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https://dpocpp.ru/pluginfile.php/44625/course/overviewfiles/%D1%84%D0%BE%D1%82%D0%B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028"/>
            <a:ext cx="2710691" cy="1904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https://spravochnaya.com/wp-content/uploads/2020/02/finan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42028"/>
            <a:ext cx="2780925" cy="19046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7" descr="1410339261_allday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12774"/>
              </p:ext>
            </p:extLst>
          </p:nvPr>
        </p:nvGraphicFramePr>
        <p:xfrm>
          <a:off x="-826436" y="1204914"/>
          <a:ext cx="9925050" cy="5528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846138" y="321296"/>
            <a:ext cx="81407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муниципальной </a:t>
            </a:r>
            <a:endParaRPr lang="en-US" alt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собственностью городского округа</a:t>
            </a:r>
            <a:r>
              <a:rPr lang="en-US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</a:t>
            </a:r>
            <a:r>
              <a:rPr lang="en-US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2028 года</a:t>
            </a:r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5" name="TextBox 8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1478520"/>
            <a:ext cx="2406377" cy="1842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https://akvilon-leasing.ru/upload/iblock/e64/e643e539361c31ed6732287973333f7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8520"/>
            <a:ext cx="2713686" cy="1842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xn-----6kcalbbrfn0iijf7msb.xn--p1ai/upload/iblock/d3b/hbpqslmh4va3oc2u9amxx1q94gzober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72" y="1478520"/>
            <a:ext cx="2685596" cy="1842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28600"/>
            <a:ext cx="7858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57348" name="Прямоугольник 3"/>
          <p:cNvSpPr>
            <a:spLocks noChangeArrowheads="1"/>
          </p:cNvSpPr>
          <p:nvPr/>
        </p:nvSpPr>
        <p:spPr bwMode="auto">
          <a:xfrm>
            <a:off x="1049338" y="333375"/>
            <a:ext cx="78692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муниципальной 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собственностью городского округа Красноуфимск до 2028 года» 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100" y="1309688"/>
            <a:ext cx="88713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расходы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год:</a:t>
            </a:r>
          </a:p>
          <a:p>
            <a:pPr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отопление  муниципальных помещений и содержание общего имущества многоквартирных домов (площадок)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974,0 тыс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руб.;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взносы на капремонт  за жилые и нежилые помещения в многоквартирных домах, находящихся в муниципальной собственности 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409,2 тыс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 связанные с муниципальной собственностью 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628 тыс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(выполнение комплекса кадастровых работ, оценка объектов недвижимости);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концедента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заключенного концессионного соглашения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000,0 тыс. руб.;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 ОМС УМИ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10 519,3 тыс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риобретение имущества в муниципальную собственность 31 380,3 тыс. руб.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1073150" y="214313"/>
            <a:ext cx="799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ГО Красноуфимск  «Развитие системы образования в городском округе Красноуфимск до 2028 года»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1" name="Рисунок 7" descr="1410339261_allday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409152"/>
              </p:ext>
            </p:extLst>
          </p:nvPr>
        </p:nvGraphicFramePr>
        <p:xfrm>
          <a:off x="4762" y="3973413"/>
          <a:ext cx="8959726" cy="240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8373" name="TextBox 1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kruf9.ru/wp-content/uploads/2021/11/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93561"/>
            <a:ext cx="3732554" cy="2653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kruf9.ru/wp-content/uploads/2022/09/3de7cb52-d48f-4aba-bf00-17edce2d6769-1024x7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62057"/>
            <a:ext cx="3888432" cy="2916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858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027973"/>
              </p:ext>
            </p:extLst>
          </p:nvPr>
        </p:nvGraphicFramePr>
        <p:xfrm>
          <a:off x="179512" y="1556792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9396" name="Прямоугольник 1"/>
          <p:cNvSpPr>
            <a:spLocks noChangeArrowheads="1"/>
          </p:cNvSpPr>
          <p:nvPr/>
        </p:nvSpPr>
        <p:spPr bwMode="auto">
          <a:xfrm>
            <a:off x="1116013" y="333375"/>
            <a:ext cx="74882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Муниципальная программа ГО Красноуфимск  «Развитие системы образования в городском округе Красноуфимск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2028 года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04775"/>
            <a:ext cx="7858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6050" y="1098550"/>
            <a:ext cx="2841774" cy="5499100"/>
          </a:xfrm>
        </p:spPr>
        <p:txBody>
          <a:bodyPr/>
          <a:lstStyle/>
          <a:p>
            <a:pPr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расходы на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</a:t>
            </a:r>
          </a:p>
          <a:p>
            <a:pPr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Укрепление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базы учреждений по работе с молодёжью 579,1 тыс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руб.;</a:t>
            </a:r>
          </a:p>
          <a:p>
            <a:pPr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Молодежная биржа труда 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908,4 тыс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руб.;</a:t>
            </a:r>
          </a:p>
          <a:p>
            <a:pPr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военно-патриотическому воспитанию молодежи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316,9 тыс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руб.;</a:t>
            </a:r>
          </a:p>
          <a:p>
            <a:pPr>
              <a:defRPr/>
            </a:pP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субсидии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 «Центр творчества детей и молодежи»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17 391,4 тыс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и обеспечение деятельности молодёжных «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коворкинг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-центров» - 138 тыс. руб. 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2" name="Прямоугольник 9"/>
          <p:cNvSpPr>
            <a:spLocks noChangeArrowheads="1"/>
          </p:cNvSpPr>
          <p:nvPr/>
        </p:nvSpPr>
        <p:spPr bwMode="auto">
          <a:xfrm>
            <a:off x="2298700" y="444500"/>
            <a:ext cx="6845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«Развитие молодежной политики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городском округе Красноуфимск до 2028 года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2" name="Объект 1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50454135"/>
              </p:ext>
            </p:extLst>
          </p:nvPr>
        </p:nvGraphicFramePr>
        <p:xfrm>
          <a:off x="1907704" y="4040945"/>
          <a:ext cx="7992888" cy="244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0424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6381750"/>
            <a:ext cx="27924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s://ksk66.ru/wp-content/uploads/2021/06/lwdyOrvjx0o-800x53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7"/>
          <a:stretch/>
        </p:blipFill>
        <p:spPr bwMode="auto">
          <a:xfrm>
            <a:off x="3059832" y="1412777"/>
            <a:ext cx="4687667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2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797748"/>
              </p:ext>
            </p:extLst>
          </p:nvPr>
        </p:nvGraphicFramePr>
        <p:xfrm>
          <a:off x="179512" y="1412776"/>
          <a:ext cx="8784975" cy="525658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55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35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35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137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b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6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1 808 558,3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1 976 973,2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1 726 895,7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1 760 843,0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3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607 895,2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729 521,0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684 650,9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737 112,9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3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1 200 663,1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1 247 452,2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1 042 244,8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1 023 730,1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6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1 855 729,0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2 005 075,6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1 757 441,8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1 790 128,2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2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(–)/ профицит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-47 170,7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- 28 102,4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- 30 546,1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-29 285,2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539750" y="233363"/>
            <a:ext cx="799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</a:t>
            </a:r>
          </a:p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 Красноуфимск на 20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452320" y="1011138"/>
            <a:ext cx="16916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2"/>
          <p:cNvSpPr>
            <a:spLocks noChangeArrowheads="1"/>
          </p:cNvSpPr>
          <p:nvPr/>
        </p:nvSpPr>
        <p:spPr bwMode="auto">
          <a:xfrm>
            <a:off x="1258888" y="209550"/>
            <a:ext cx="7993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«Развитие культуры городского округа Красноуфимск до 2028 года»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43" name="Рисунок 7" descr="1410339261_allday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185582"/>
              </p:ext>
            </p:extLst>
          </p:nvPr>
        </p:nvGraphicFramePr>
        <p:xfrm>
          <a:off x="467544" y="3866148"/>
          <a:ext cx="8568952" cy="2515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45" name="TextBox 7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ksk66.ru/wp-content/uploads/2022/11/DSC048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74" y="1439714"/>
            <a:ext cx="3713082" cy="2777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ksk66.ru/wp-content/uploads/2022/11/1667382996910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4" y="1439714"/>
            <a:ext cx="3710186" cy="2785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858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Прямоугольник 2"/>
          <p:cNvSpPr>
            <a:spLocks noChangeArrowheads="1"/>
          </p:cNvSpPr>
          <p:nvPr/>
        </p:nvSpPr>
        <p:spPr bwMode="auto">
          <a:xfrm>
            <a:off x="1116013" y="265113"/>
            <a:ext cx="7777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«Развитие культуры городского округа Красноуфимск до 2028 года»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2238" y="1420609"/>
            <a:ext cx="8785225" cy="48167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расходы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год:</a:t>
            </a:r>
          </a:p>
          <a:p>
            <a:pPr>
              <a:defRPr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деятельности  музея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12 667,5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библиотечного обслуживания населения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29 285,5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деятельности Центра культуры и досуга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57 375,4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мероприятия в сфере культуры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2 980,1 тыс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охрану культурного наследия 2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469,6 тыс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дополнительного образования детей в МБУ Детская школа искусств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25 080,6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деятельности ОМС «Управление культуры  ГО Красноуфимск» и деятельности Центра бухгалтерского обслуживания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26 886,2 тыс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7" descr="1410339261_allday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1073150" y="282575"/>
            <a:ext cx="7456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физической культуры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  городского округа Красноуфимск до 2028 года»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2" name="TextBox 8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025001"/>
              </p:ext>
            </p:extLst>
          </p:nvPr>
        </p:nvGraphicFramePr>
        <p:xfrm>
          <a:off x="-101600" y="3645024"/>
          <a:ext cx="985817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Picture 2" descr="https://ksk66.ru/wp-content/uploads/2022/09/DSC0058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" b="18166"/>
          <a:stretch/>
        </p:blipFill>
        <p:spPr bwMode="auto">
          <a:xfrm>
            <a:off x="285750" y="1412776"/>
            <a:ext cx="5499100" cy="2862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s://ksk66.ru/wp-content/uploads/2019/11/znaki_gto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10472"/>
            <a:ext cx="3399788" cy="160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4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798785"/>
              </p:ext>
            </p:extLst>
          </p:nvPr>
        </p:nvGraphicFramePr>
        <p:xfrm>
          <a:off x="210979" y="1340769"/>
          <a:ext cx="8821737" cy="532226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926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53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62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расходы в </a:t>
                      </a: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году: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3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 </a:t>
                      </a: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МАУ КСК «Центральный»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10 624,2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субсидии  МАУ «ФОЦ «Сокол»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24 921,4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субсидии  МАУ СШ «Лидер» 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22 565,6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 МАУ ДО «ДЮСШ»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14 469,0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в сфере физической культуры и спорта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808,0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56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спортсменов ГО Красноуфимск на спортивные и физкультурные мероприятия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627,4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7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поэтапное внедрение Всероссийского физкультурно-спортивного комплекса «Готов к труду и обороне»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181,5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7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материально-технической базы объектов в сфере физической культуры и спорта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450,3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7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спортивных площадок (оснащение спортивным оборудованием) для занятий уличной гимнастикой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399,9</a:t>
                      </a:r>
                    </a:p>
                  </a:txBody>
                  <a:tcPr marL="68585" marR="68585" marT="0" marB="0" anchor="ctr"/>
                </a:tc>
              </a:tr>
            </a:tbl>
          </a:graphicData>
        </a:graphic>
      </p:graphicFrame>
      <p:pic>
        <p:nvPicPr>
          <p:cNvPr id="64543" name="Рисунок 7" descr="1410339261_allday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176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44" name="Прямоугольник 1"/>
          <p:cNvSpPr>
            <a:spLocks noChangeArrowheads="1"/>
          </p:cNvSpPr>
          <p:nvPr/>
        </p:nvSpPr>
        <p:spPr bwMode="auto">
          <a:xfrm>
            <a:off x="1331913" y="163513"/>
            <a:ext cx="7561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физической культуры 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  городского округа Красноуфимск до 2028 года»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Рисунок 7" descr="1410339261_allday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6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693738" y="338138"/>
            <a:ext cx="86407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 «Социальная поддержка населения городского округа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Красноуфимск»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2028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785285"/>
              </p:ext>
            </p:extLst>
          </p:nvPr>
        </p:nvGraphicFramePr>
        <p:xfrm>
          <a:off x="-180527" y="2636912"/>
          <a:ext cx="916419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554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1869"/>
            <a:ext cx="2869034" cy="1872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1" y="1409700"/>
            <a:ext cx="2727921" cy="1874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4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66995"/>
              </p:ext>
            </p:extLst>
          </p:nvPr>
        </p:nvGraphicFramePr>
        <p:xfrm>
          <a:off x="179512" y="1154113"/>
          <a:ext cx="8858250" cy="558662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955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32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18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расходы в </a:t>
                      </a: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поддержки социально ориентированным  некоммерческим организациям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359,6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1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физической и информационной доступности общественно - значимых учреждений (установка пандусов, поручней, кнопок вызова и т.п.)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345,7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мероприятий для отдельных категорий граждан  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159,9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44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распространения ВИЧ-инфекции в городском округе Красноуфимск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101,2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9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туберкулеза на территории городского округа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71,1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материальной помощи отдельным категориям граждан 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183,6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444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служебными жилыми помещениями специалистов с высшим медицинским образованием (по наиболее востребованным специальностям) прибывших для работы в учреждения здравоохранения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176,4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0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Вакцинация и ревакцинация обучающихся муниципальных общеобразовательных учреждений против клещевого энцефалита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164,9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967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Формирование, в том числе путём приобретения жилых помещений, муниципального жилого фонда для специалистов с высшим образованием по наиболее востребованным специальностям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51 623,1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</a:tr>
            </a:tbl>
          </a:graphicData>
        </a:graphic>
      </p:graphicFrame>
      <p:pic>
        <p:nvPicPr>
          <p:cNvPr id="66594" name="Рисунок 7" descr="1410339261_allday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35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95" name="Прямоугольник 1"/>
          <p:cNvSpPr>
            <a:spLocks noChangeArrowheads="1"/>
          </p:cNvSpPr>
          <p:nvPr/>
        </p:nvSpPr>
        <p:spPr bwMode="auto">
          <a:xfrm>
            <a:off x="1187450" y="195263"/>
            <a:ext cx="7705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«Социальная поддержка населения городского округа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Красноуфимск»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2028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1073150" y="116186"/>
            <a:ext cx="79136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безопасности </a:t>
            </a: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населения городского округа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Красноуфимск» до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587" name="Рисунок 7" descr="1410339261_allday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152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014887"/>
              </p:ext>
            </p:extLst>
          </p:nvPr>
        </p:nvGraphicFramePr>
        <p:xfrm>
          <a:off x="-177800" y="2641600"/>
          <a:ext cx="9164638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7589" name="TextBox 5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bs.twimg.com/media/DLrPqylW4AE-JBk.jpg:lar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72"/>
          <a:stretch/>
        </p:blipFill>
        <p:spPr bwMode="auto">
          <a:xfrm>
            <a:off x="2771800" y="1412776"/>
            <a:ext cx="2054002" cy="2144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3688" y="1412776"/>
            <a:ext cx="3741699" cy="2144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50" y="1412776"/>
            <a:ext cx="2376264" cy="2128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53988"/>
            <a:ext cx="7874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Прямоугольник 5"/>
          <p:cNvSpPr>
            <a:spLocks noChangeArrowheads="1"/>
          </p:cNvSpPr>
          <p:nvPr/>
        </p:nvSpPr>
        <p:spPr bwMode="auto">
          <a:xfrm>
            <a:off x="1331913" y="476250"/>
            <a:ext cx="604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в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052736"/>
            <a:ext cx="871296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правонарушений в общественных местах.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общественного порядка. Безопасность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движения.» в сумме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401,9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алкоголизма и наркомании на территории городского округа Красноуфимск» в сумме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«Профилактика терроризма и экстремизма, минимизация и (или) ликвидация последствий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проявлений терроризма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экстремизма. Гармонизация межнациональных отношений»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47,5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«Защита населения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территории городского округа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 от чрезвычайных ситуаций природного и техногенного характера. Совершенствование гражданской обороны»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7 754,9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«Обеспечение первичных мер пожарной безопасности и безопасности людей на водных объектах» в сумме 1 213,8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и развитие на территории городского округа Красноуфимск АПК «Безопасный город» в сумме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275,5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ChangeArrowheads="1"/>
          </p:cNvSpPr>
          <p:nvPr/>
        </p:nvSpPr>
        <p:spPr bwMode="auto">
          <a:xfrm>
            <a:off x="971550" y="254684"/>
            <a:ext cx="8015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 Формирование современной городской среды на территории городского округа Красноуфимск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2018- 2027 годы»</a:t>
            </a: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382272"/>
              </p:ext>
            </p:extLst>
          </p:nvPr>
        </p:nvGraphicFramePr>
        <p:xfrm>
          <a:off x="285749" y="2564904"/>
          <a:ext cx="5870427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7" name="TextBox 5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1350963"/>
            <a:ext cx="44640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расходы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общественной территории «Ул. Советская в границах от ул. Бульварная до ул. Ленина с прилегающими территориями, центральной площади и пешеходной зоны по улице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Мизерова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439,5 тыс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1400" dirty="0"/>
          </a:p>
          <a:p>
            <a:pPr marL="285750" indent="-285750">
              <a:buFontTx/>
              <a:buChar char="-"/>
              <a:defRPr/>
            </a:pPr>
            <a:endParaRPr lang="ru-RU" sz="1400" dirty="0"/>
          </a:p>
        </p:txBody>
      </p:sp>
      <p:pic>
        <p:nvPicPr>
          <p:cNvPr id="8" name="Рисунок 7" descr="1410339261_allday_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88640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ksk66.ru/wp-content/uploads/2022/11/166738299704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1" r="16322"/>
          <a:stretch/>
        </p:blipFill>
        <p:spPr bwMode="auto">
          <a:xfrm>
            <a:off x="4932040" y="1414206"/>
            <a:ext cx="3888432" cy="4967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56657221"/>
              </p:ext>
            </p:extLst>
          </p:nvPr>
        </p:nvGraphicFramePr>
        <p:xfrm>
          <a:off x="258763" y="1647825"/>
          <a:ext cx="8639175" cy="484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065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2977"/>
            <a:ext cx="7858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8070850" cy="758825"/>
          </a:xfrm>
        </p:spPr>
        <p:txBody>
          <a:bodyPr/>
          <a:lstStyle/>
          <a:p>
            <a:r>
              <a:rPr lang="ru-RU" altLang="ru-RU" dirty="0">
                <a:solidFill>
                  <a:schemeClr val="tx2"/>
                </a:solidFill>
              </a:rPr>
              <a:t>      </a:t>
            </a:r>
            <a:br>
              <a:rPr lang="ru-RU" altLang="ru-RU" dirty="0">
                <a:solidFill>
                  <a:schemeClr val="tx2"/>
                </a:solidFill>
              </a:rPr>
            </a:br>
            <a:r>
              <a:rPr lang="ru-RU" altLang="ru-RU" dirty="0">
                <a:solidFill>
                  <a:schemeClr val="tx2"/>
                </a:solidFill>
              </a:rPr>
              <a:t>      Непрограммные направления расходов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1476375" y="295275"/>
            <a:ext cx="73088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dirty="0"/>
              <a:t>Основные факторы, оказавшие влияние на параметры бюджета города:</a:t>
            </a:r>
          </a:p>
          <a:p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06381"/>
            <a:ext cx="878497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прогноза доходов на 2023 год на 168 414,9 тыс. руб. к 2022 году, из них: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 налоговым и неналоговым доходам увеличение на 121 625,9 тыс. руб. за счет: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увеличения дополнительного норматива отчислений в бюджет города по налогу на доходы физических лиц с 43 % в 2022 году до 61 % в 2023 году;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уменьшения норматива отчисления в городской округ Красноуфимск от поступления акцизов по подакцизным товарам с 0,22396% в 2022 году до 0,22227% в 2023 году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 безвозмездным поступлениям увеличение на 46 789,1 тыс. руб., в 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увеличение размера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30 858 тыс. руб.;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увеличение размера субвенций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53 107,7 тыс. руб.;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увеличение размера субсидий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35 237,5 тыс. руб.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увеличение размера иных межбюджетных трансфертов в 2023 году на 2 760,4 тыс.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Прямоугольник 2"/>
          <p:cNvSpPr>
            <a:spLocks noChangeArrowheads="1"/>
          </p:cNvSpPr>
          <p:nvPr/>
        </p:nvSpPr>
        <p:spPr bwMode="auto">
          <a:xfrm>
            <a:off x="717550" y="509588"/>
            <a:ext cx="799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 учетом интересов целевых групп </a:t>
            </a:r>
          </a:p>
        </p:txBody>
      </p:sp>
      <p:pic>
        <p:nvPicPr>
          <p:cNvPr id="71683" name="Рисунок 7" descr="1410339261_allday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43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79388" y="1341438"/>
          <a:ext cx="8785101" cy="532792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5924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1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82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Наименование  целевой группы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Числен-ность целевой группы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Предлагаемые меры поддержки за счет средств бюджета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Планируемый объем расходов на поддержку целевой группы (тыс. руб.)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84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2023 </a:t>
                      </a: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4 </a:t>
                      </a: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 </a:t>
                      </a: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1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Почетные граждане г. Красноуфимска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 человек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Ежемесячная денежная выплата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256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Ветераны, труженики тыла, реабилитированные граждане и граждане, пострадавшие от политических репрессий, и иные  категории граждан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5 619</a:t>
                      </a:r>
                      <a:endParaRPr kumimoji="0" lang="ru-RU" sz="1600" b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человек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компенсации расходов на оплату жилого помещения и коммунальных услуг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78 910,1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81 386,8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83 964,2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509693"/>
      </p:ext>
    </p:extLst>
  </p:cSld>
  <p:clrMapOvr>
    <a:masterClrMapping/>
  </p:clrMapOvr>
  <p:transition spd="slow">
    <p:blinds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Прямоугольник 2"/>
          <p:cNvSpPr>
            <a:spLocks noChangeArrowheads="1"/>
          </p:cNvSpPr>
          <p:nvPr/>
        </p:nvSpPr>
        <p:spPr bwMode="auto">
          <a:xfrm>
            <a:off x="717550" y="509588"/>
            <a:ext cx="799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 учетом интересов целевых групп </a:t>
            </a:r>
          </a:p>
        </p:txBody>
      </p:sp>
      <p:pic>
        <p:nvPicPr>
          <p:cNvPr id="72707" name="Рисунок 7" descr="1410339261_allday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43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71973" y="1340768"/>
          <a:ext cx="8792516" cy="535461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6718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572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42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42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88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6483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Наименование  целевой группы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Численность целевой группы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Предлагаемые меры поддержки за счет средств бюджета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Планируемый объем расходов на поддержку целевой группы (тыс. руб.)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7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2023 </a:t>
                      </a: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4 </a:t>
                      </a: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 </a:t>
                      </a: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4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Пользователи жилого помещения в государственном или муниципальном жилищном фонде и другие наниматели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 </a:t>
                      </a: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052 </a:t>
                      </a: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семьи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субсидии на оплату жилого помещения и коммунальных услуг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23 200,4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24 128,4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25 093,6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072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Граждане, попавшие в трудную жизненную ситуацию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75 человек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материальная помощь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351315"/>
      </p:ext>
    </p:extLst>
  </p:cSld>
  <p:clrMapOvr>
    <a:masterClrMapping/>
  </p:clrMapOvr>
  <p:transition spd="slow">
    <p:blinds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4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125145"/>
              </p:ext>
            </p:extLst>
          </p:nvPr>
        </p:nvGraphicFramePr>
        <p:xfrm>
          <a:off x="179512" y="1340768"/>
          <a:ext cx="8785101" cy="540004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9440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10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1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Наименование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Сумма, тыс. руб.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96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Выполнение проектно-изыскательских работ по объекту: Строительство системы хозяйственно-питьевого водоснабжения по водозабору «Химчистка»).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9 800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9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Благоустройство общественной территории "Ул. Советская в границах от ул. Бульварная до ул. Ленина с прилегающими территориями, центральной площади и пешеходной зоны по улице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Мизерова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  II этап (доля местного бюджета).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439,5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9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Завершение строительства школы на 550 мест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83 230,0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96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Обустройство тротуаров по маршруту «Дом-школа-дом»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12 707,5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96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Ремонты дорог и дворовых проездов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50 000,0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98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Формирование, в том числе путем приобретения жилых помещений, муниципального служебного фонда для специалистов с высшим образованием по наиболее востребованным специальностям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51 623,1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3762" name="Прямоугольник 2"/>
          <p:cNvSpPr>
            <a:spLocks noChangeArrowheads="1"/>
          </p:cNvSpPr>
          <p:nvPr/>
        </p:nvSpPr>
        <p:spPr bwMode="auto">
          <a:xfrm>
            <a:off x="1187450" y="458788"/>
            <a:ext cx="7272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социально-значимых проектов в 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</a:p>
        </p:txBody>
      </p:sp>
      <p:pic>
        <p:nvPicPr>
          <p:cNvPr id="73763" name="Рисунок 7" descr="1410339261_allday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35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4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569922"/>
              </p:ext>
            </p:extLst>
          </p:nvPr>
        </p:nvGraphicFramePr>
        <p:xfrm>
          <a:off x="143445" y="1114105"/>
          <a:ext cx="8857109" cy="565442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954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2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69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Наименование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Сумма, тыс. руб.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58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новых мест (площадок) сбора твердых коммунальных отходов и содержание ранее созданных мест сбора твердых коммунальных отходов на территории городского округа Красноуфимск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2 559,3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1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образовательных учреждений к новому учебному году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3 738,5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мероприятий по антитеррористической безопасности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 учреждений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лицензированная охрана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23 514,1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58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 по приведению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соответствие с требованиями пожарной безопасности и санитарного законодательства зданий и сооружений образовательных организаций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7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центров  «Точка роста»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8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в образовательных организациях условий для получения детьми-инвалидами качественного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8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«Уральская инженерная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2 475,0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3762" name="Прямоугольник 2"/>
          <p:cNvSpPr>
            <a:spLocks noChangeArrowheads="1"/>
          </p:cNvSpPr>
          <p:nvPr/>
        </p:nvSpPr>
        <p:spPr bwMode="auto">
          <a:xfrm>
            <a:off x="1187450" y="458788"/>
            <a:ext cx="7272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социально-значимых проектов в 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</a:p>
        </p:txBody>
      </p:sp>
      <p:pic>
        <p:nvPicPr>
          <p:cNvPr id="73763" name="Рисунок 7" descr="1410339261_allday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3513"/>
            <a:ext cx="78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73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Прямоугольник 1"/>
          <p:cNvSpPr>
            <a:spLocks noChangeArrowheads="1"/>
          </p:cNvSpPr>
          <p:nvPr/>
        </p:nvSpPr>
        <p:spPr bwMode="auto">
          <a:xfrm>
            <a:off x="2124075" y="333375"/>
            <a:ext cx="586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Times New Roman" panose="02020603050405020304" pitchFamily="18" charset="0"/>
              </a:rPr>
              <a:t>Муниципальный</a:t>
            </a:r>
            <a:r>
              <a:rPr lang="ru-RU" altLang="ru-RU"/>
              <a:t> </a:t>
            </a:r>
            <a:r>
              <a:rPr lang="ru-RU" altLang="ru-RU" b="1">
                <a:latin typeface="Times New Roman" panose="02020603050405020304" pitchFamily="18" charset="0"/>
              </a:rPr>
              <a:t>долг городского </a:t>
            </a:r>
          </a:p>
          <a:p>
            <a:pPr algn="ctr"/>
            <a:r>
              <a:rPr lang="ru-RU" altLang="ru-RU" b="1">
                <a:latin typeface="Times New Roman" panose="02020603050405020304" pitchFamily="18" charset="0"/>
              </a:rPr>
              <a:t>округа Красноуфимск</a:t>
            </a:r>
          </a:p>
        </p:txBody>
      </p:sp>
      <p:pic>
        <p:nvPicPr>
          <p:cNvPr id="7577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858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3429000"/>
            <a:ext cx="52546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3429000"/>
            <a:ext cx="5238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47271773"/>
              </p:ext>
            </p:extLst>
          </p:nvPr>
        </p:nvGraphicFramePr>
        <p:xfrm>
          <a:off x="2555776" y="1308100"/>
          <a:ext cx="6588224" cy="507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6" name="Picture 4" descr="https://xn----8sbemcppzibugejf.xn--p1ai/images/all/2020/11/ca8acb108f003515c1128130f909764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5" y="4429321"/>
            <a:ext cx="2256185" cy="1879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Государственный бюджет (3 класс, окружающий мир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4" y="1560022"/>
            <a:ext cx="2976265" cy="1796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858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Прямоугольник 2"/>
          <p:cNvSpPr>
            <a:spLocks noChangeArrowheads="1"/>
          </p:cNvSpPr>
          <p:nvPr/>
        </p:nvSpPr>
        <p:spPr bwMode="auto">
          <a:xfrm>
            <a:off x="179388" y="1412875"/>
            <a:ext cx="88566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2000" b="1" dirty="0"/>
          </a:p>
          <a:p>
            <a:pPr algn="ctr"/>
            <a:endParaRPr lang="ru-RU" altLang="ru-RU" sz="2000" b="1" dirty="0"/>
          </a:p>
          <a:p>
            <a:pPr algn="ctr"/>
            <a:r>
              <a:rPr lang="ru-RU" altLang="ru-RU" sz="2000" b="1" dirty="0"/>
              <a:t>Проект решения Думы ГО Красноуфимск «О бюджете ГО Красноуфимск на  </a:t>
            </a:r>
            <a:r>
              <a:rPr lang="ru-RU" altLang="ru-RU" sz="2000" b="1" dirty="0" smtClean="0"/>
              <a:t>2023 </a:t>
            </a:r>
            <a:r>
              <a:rPr lang="ru-RU" altLang="ru-RU" sz="2000" b="1" dirty="0"/>
              <a:t>год  и плановый период </a:t>
            </a:r>
            <a:r>
              <a:rPr lang="ru-RU" altLang="ru-RU" sz="2000" b="1" dirty="0" smtClean="0"/>
              <a:t>2024 </a:t>
            </a:r>
            <a:r>
              <a:rPr lang="ru-RU" altLang="ru-RU" sz="2000" b="1" dirty="0"/>
              <a:t>и  </a:t>
            </a:r>
            <a:r>
              <a:rPr lang="ru-RU" altLang="ru-RU" sz="2000" b="1" dirty="0" smtClean="0"/>
              <a:t>2025 </a:t>
            </a:r>
            <a:r>
              <a:rPr lang="ru-RU" altLang="ru-RU" sz="2000" b="1" dirty="0"/>
              <a:t>годов» с приложениями размещен на сайте Администрации ГО Красноуфимск go-kruf.midural.ru</a:t>
            </a:r>
          </a:p>
          <a:p>
            <a:pPr algn="ctr"/>
            <a:endParaRPr lang="ru-RU" altLang="ru-RU" sz="2000" b="1" dirty="0" smtClean="0"/>
          </a:p>
          <a:p>
            <a:pPr algn="ctr"/>
            <a:r>
              <a:rPr lang="ru-RU" altLang="ru-RU" sz="2000" b="1" dirty="0" smtClean="0"/>
              <a:t>Публичные слушания назначены на </a:t>
            </a:r>
            <a:r>
              <a:rPr lang="ru-RU" altLang="ru-RU" sz="2000" b="1" dirty="0" smtClean="0"/>
              <a:t>06.12.2022 г. </a:t>
            </a:r>
            <a:r>
              <a:rPr lang="ru-RU" altLang="ru-RU" sz="2000" b="1" dirty="0" smtClean="0"/>
              <a:t>в 17.45</a:t>
            </a:r>
            <a:endParaRPr lang="ru-RU" altLang="ru-RU" sz="2000" b="1" dirty="0"/>
          </a:p>
        </p:txBody>
      </p:sp>
      <p:pic>
        <p:nvPicPr>
          <p:cNvPr id="7680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4076700"/>
            <a:ext cx="385286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ъект 1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/>
            <a:endParaRPr lang="ru-RU" altLang="ru-RU" sz="6000" dirty="0"/>
          </a:p>
          <a:p>
            <a:pPr algn="ctr"/>
            <a:r>
              <a:rPr lang="ru-RU" altLang="ru-RU" sz="6000" dirty="0"/>
              <a:t>Спасибо за внимание!</a:t>
            </a:r>
          </a:p>
        </p:txBody>
      </p:sp>
      <p:pic>
        <p:nvPicPr>
          <p:cNvPr id="7782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28600"/>
            <a:ext cx="7858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37882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107950" y="1341438"/>
            <a:ext cx="8856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 dirty="0"/>
              <a:t> </a:t>
            </a:r>
          </a:p>
        </p:txBody>
      </p:sp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1187450" y="188913"/>
            <a:ext cx="74882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dirty="0"/>
              <a:t>Основные факторы, оказавшие влияние на параметры бюджета города:</a:t>
            </a:r>
          </a:p>
          <a:p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5172" y="1296909"/>
            <a:ext cx="87851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расходов бюджета с учетом: 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увеличения фондов оплаты труда отдельных категорий работников муниципальных учреждений, которым предусмотрено повышение оплаты труда Указами Президента РФ от 07 мая 2012 года № 597, от 01 июня 2012 № 761, исходя из  среднемесячной заработной платы работников культуры в 2023 году – 48 812 рублей, в 2024 году – 50 764 рублей, в 2025 году – 52 795 рублей; исходя из прогнозного значения показателя  средней заработной платы педагогических работников организаций дополнительного образования 45 460  рублей, в связи с ростом потребительских цен применен коэффициент индексации с 1 октября 2024 года - 1,04, с 1 октября 2025 года – 1,04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увеличения фондов оплаты труда прочих работников муниципальных учреждений и работников органов местного самоуправления с 1 октября 2023 года - 1,061, с 1 октября 2024 года – 1,04, с 1 октября 2025 года – 1,04 в связи с ростом потребительских цен;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обеспечения минимального размера оплаты труда работников муниципальных учреждений с 1 января 2023 года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18 678 рублей;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роста тарифов на коммунальные услуги, предоставляемые муниципальным учреждениям, с 1 июля 2023 года - 1,061, с 1 июля 2024 года - 1,04, с 1 июля 2025 года - 1,04;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увеличения расходов, учтенных дополнительно на согласительной комиссии в Министерстве финансов Свердловской области на 2023 год.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258888" y="260350"/>
            <a:ext cx="741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городского округа Красноуфимск на 20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611263"/>
              </p:ext>
            </p:extLst>
          </p:nvPr>
        </p:nvGraphicFramePr>
        <p:xfrm>
          <a:off x="120464" y="1219449"/>
          <a:ext cx="8993187" cy="516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3" name="TextBox 9"/>
          <p:cNvSpPr txBox="1">
            <a:spLocks noChangeArrowheads="1"/>
          </p:cNvSpPr>
          <p:nvPr/>
        </p:nvSpPr>
        <p:spPr bwMode="auto">
          <a:xfrm>
            <a:off x="1763688" y="4365104"/>
            <a:ext cx="154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729 521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1403648" y="350840"/>
            <a:ext cx="74888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Налог на доходы физических лиц </a:t>
            </a:r>
          </a:p>
        </p:txBody>
      </p:sp>
      <p:sp>
        <p:nvSpPr>
          <p:cNvPr id="33796" name="TextBox 9"/>
          <p:cNvSpPr txBox="1">
            <a:spLocks noChangeArrowheads="1"/>
          </p:cNvSpPr>
          <p:nvPr/>
        </p:nvSpPr>
        <p:spPr bwMode="auto">
          <a:xfrm>
            <a:off x="179388" y="5084763"/>
            <a:ext cx="88566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прогнозе на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учтены изменения норматива отчисления налога от консолидированного бюджета Свердловской области  в бюджет городского округа Красноуфимск.</a:t>
            </a:r>
          </a:p>
          <a:p>
            <a:pPr eaLnBrk="1" hangingPunct="1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Норматив отчислений по годам составляет: в 20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77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777247"/>
              </p:ext>
            </p:extLst>
          </p:nvPr>
        </p:nvGraphicFramePr>
        <p:xfrm>
          <a:off x="179388" y="1412776"/>
          <a:ext cx="8713787" cy="3689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013467" y="476250"/>
            <a:ext cx="3169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Акцизы</a:t>
            </a:r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735849"/>
              </p:ext>
            </p:extLst>
          </p:nvPr>
        </p:nvGraphicFramePr>
        <p:xfrm>
          <a:off x="207963" y="1412776"/>
          <a:ext cx="8678862" cy="410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1" name="TextBox 9"/>
          <p:cNvSpPr txBox="1">
            <a:spLocks noChangeArrowheads="1"/>
          </p:cNvSpPr>
          <p:nvPr/>
        </p:nvSpPr>
        <p:spPr bwMode="auto">
          <a:xfrm>
            <a:off x="179388" y="5157788"/>
            <a:ext cx="87852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рассчитан на основании ожидаемого поступления акцизов в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году- с учетом изменения норматива отчислений в бюджет городского округа с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0,22396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0,22227 и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ставок на акцизы.</a:t>
            </a:r>
          </a:p>
          <a:p>
            <a:pPr eaLnBrk="1" hangingPunct="1"/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1073150" y="227522"/>
            <a:ext cx="78193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упрощенной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налогообложения</a:t>
            </a:r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686056"/>
              </p:ext>
            </p:extLst>
          </p:nvPr>
        </p:nvGraphicFramePr>
        <p:xfrm>
          <a:off x="285751" y="1700808"/>
          <a:ext cx="8606730" cy="365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5" name="TextBox 9"/>
          <p:cNvSpPr txBox="1">
            <a:spLocks noChangeArrowheads="1"/>
          </p:cNvSpPr>
          <p:nvPr/>
        </p:nvSpPr>
        <p:spPr bwMode="auto">
          <a:xfrm>
            <a:off x="285750" y="5517232"/>
            <a:ext cx="8785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20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рассчитан с учетом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норматива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отчислений в бюджет городского округа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.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00" y="158400"/>
            <a:ext cx="819150" cy="105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ициа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10939</TotalTime>
  <Words>2605</Words>
  <Application>Microsoft Office PowerPoint</Application>
  <PresentationFormat>Экран (4:3)</PresentationFormat>
  <Paragraphs>496</Paragraphs>
  <Slides>46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54" baseType="lpstr">
      <vt:lpstr>Arial</vt:lpstr>
      <vt:lpstr>Calibri</vt:lpstr>
      <vt:lpstr>Georgia</vt:lpstr>
      <vt:lpstr>Times New Roman</vt:lpstr>
      <vt:lpstr>Wingdings</vt:lpstr>
      <vt:lpstr>Wingdings 2</vt:lpstr>
      <vt:lpstr>Официальная</vt:lpstr>
      <vt:lpstr>1_Официальная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Непрограммные направления расходов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VR</dc:creator>
  <cp:lastModifiedBy>OlgaArapova</cp:lastModifiedBy>
  <cp:revision>1124</cp:revision>
  <cp:lastPrinted>2022-11-23T09:21:29Z</cp:lastPrinted>
  <dcterms:created xsi:type="dcterms:W3CDTF">2014-11-27T04:32:35Z</dcterms:created>
  <dcterms:modified xsi:type="dcterms:W3CDTF">2022-11-25T10:42:33Z</dcterms:modified>
</cp:coreProperties>
</file>